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9" r:id="rId4"/>
    <p:sldId id="271" r:id="rId5"/>
    <p:sldId id="258" r:id="rId6"/>
    <p:sldId id="269" r:id="rId7"/>
    <p:sldId id="261" r:id="rId8"/>
    <p:sldId id="262" r:id="rId9"/>
    <p:sldId id="263" r:id="rId10"/>
    <p:sldId id="264" r:id="rId11"/>
    <p:sldId id="272" r:id="rId12"/>
    <p:sldId id="270" r:id="rId13"/>
    <p:sldId id="265" r:id="rId14"/>
    <p:sldId id="260" r:id="rId15"/>
    <p:sldId id="267" r:id="rId16"/>
    <p:sldId id="268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0D3EA6-1BB7-6CC9-0F96-679D010A43F2}" name="dsich2@uwo.ca" initials="ds" userId="S::urn:spo:guest#dsich2@uwo.ca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C31A42-938F-0588-E61A-70ACFA23AAEF}" v="433" dt="2026-06-25T21:38:54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839D2-1B52-417D-A6F3-10576F59094B}" type="datetimeFigureOut"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FC34C-D325-47A2-9301-F5F6816D1C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03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FC34C-D325-47A2-9301-F5F6816D1C6E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0740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FC34C-D325-47A2-9301-F5F6816D1C6E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08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Alt text: Screenshot of webpage "</a:t>
            </a:r>
            <a:r>
              <a:rPr lang="en-CA" err="1"/>
              <a:t>SPOTDocs</a:t>
            </a:r>
            <a:r>
              <a:rPr lang="en-CA"/>
              <a:t>: OCUL: Collaborative Futures: Committees: Accessibility Subcommittee (CFA): CFA Working Documents: Monitoring table: </a:t>
            </a:r>
            <a:r>
              <a:rPr lang="en-CA" err="1"/>
              <a:t>Consortial</a:t>
            </a:r>
            <a:r>
              <a:rPr lang="en-CA"/>
              <a:t> accessibility issues” showing rows of open issues and columns for details and tracking.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FC34C-D325-47A2-9301-F5F6816D1C6E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scholarsportal.info/Main/OCUL/CF/Committees/Accessibility_Subcommittee_CFA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WAI/WCAG21/Understanding/language-of-part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/>
              <a:t>Widening the Table: </a:t>
            </a:r>
            <a:br>
              <a:rPr lang="en-US" sz="4800"/>
            </a:br>
            <a:r>
              <a:rPr lang="en-US" sz="3600"/>
              <a:t>Collaboratively Responding to Accessibility Issues in a Shared Library Service Platform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F4DBB-9B6B-EBBF-2297-425B1EC2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D4315EA-26DB-A21F-424C-B5238F0031A8}"/>
              </a:ext>
            </a:extLst>
          </p:cNvPr>
          <p:cNvSpPr>
            <a:spLocks noGrp="1"/>
          </p:cNvSpPr>
          <p:nvPr/>
        </p:nvSpPr>
        <p:spPr>
          <a:xfrm>
            <a:off x="1524000" y="41608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OCUL Collaborative Futures Accessibility Subcommittee</a:t>
            </a:r>
          </a:p>
          <a:p>
            <a:r>
              <a:rPr lang="en-CA" sz="2000" i="1" dirty="0"/>
              <a:t>Catie Sahadath, Lynne Serviss, Dan Sich, Mark Weiler (chair)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EA08A-107F-809B-F149-D09CA0AFB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90B6-4AFD-F7E8-4DE6-ACCB541AE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Row 8: </a:t>
            </a:r>
            <a:r>
              <a:rPr lang="en-US" dirty="0" err="1"/>
              <a:t>QuickLinks</a:t>
            </a:r>
            <a:endParaRPr lang="en-CA" dirty="0"/>
          </a:p>
        </p:txBody>
      </p:sp>
      <p:grpSp>
        <p:nvGrpSpPr>
          <p:cNvPr id="20" name="Group 19" descr="Primo NDE record for an article. The QuickLink UI component is shown. It's &quot;Get PDF UI element goes to a PDF article; It's &quot;Read Online&quot; element goes to a well built HTML version of the article; and it's &quot;Other Online&quot; element goes to the View online option with the list of all available sources of the article.">
            <a:extLst>
              <a:ext uri="{FF2B5EF4-FFF2-40B4-BE49-F238E27FC236}">
                <a16:creationId xmlns:a16="http://schemas.microsoft.com/office/drawing/2014/main" id="{E9CCA8AA-EBA8-742F-C49A-6EBFFDAD391C}"/>
              </a:ext>
            </a:extLst>
          </p:cNvPr>
          <p:cNvGrpSpPr/>
          <p:nvPr/>
        </p:nvGrpSpPr>
        <p:grpSpPr>
          <a:xfrm>
            <a:off x="259323" y="0"/>
            <a:ext cx="11932677" cy="7132055"/>
            <a:chOff x="200159" y="109430"/>
            <a:chExt cx="11932677" cy="7132055"/>
          </a:xfrm>
        </p:grpSpPr>
        <p:pic>
          <p:nvPicPr>
            <p:cNvPr id="7" name="Picture 6" descr="A screenshot of a search result item in Omni for an article from Journal of Library Administration. Article is titled &quot;It's just not the same: Virtual teamwork in Public Libraries&quot;.">
              <a:extLst>
                <a:ext uri="{FF2B5EF4-FFF2-40B4-BE49-F238E27FC236}">
                  <a16:creationId xmlns:a16="http://schemas.microsoft.com/office/drawing/2014/main" id="{D29013A0-5BE6-54F4-FD0F-81CC0C5872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159" y="2106491"/>
              <a:ext cx="8072263" cy="364286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9" name="Picture 8" descr="Screen shot of the PDF of an article from Journal of Library Administration. Article is titled &quot;It's just not the same: Virtual teamwork in Public Libraries&quot;.&#10;&#10;A red arrow demonstrates a connection between the &quot;Get PDF&quot; button on the search result page to the PDF version of the article.">
              <a:extLst>
                <a:ext uri="{FF2B5EF4-FFF2-40B4-BE49-F238E27FC236}">
                  <a16:creationId xmlns:a16="http://schemas.microsoft.com/office/drawing/2014/main" id="{276126DE-AC3B-06FA-93AE-E842959A5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51236" y="109430"/>
              <a:ext cx="5181600" cy="221898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1" name="Picture 10" descr="Screen shot of the HTML version of an article from Journal of Library Administration. Article is titled &quot;It's just not the same: Virtual teamwork in Public Libraries&quot;.&#10;&#10;A red arrow demonstrates a connection between the &quot;Read Online&quot; dropdown menu on the search result page to the PDF version of the article.">
              <a:extLst>
                <a:ext uri="{FF2B5EF4-FFF2-40B4-BE49-F238E27FC236}">
                  <a16:creationId xmlns:a16="http://schemas.microsoft.com/office/drawing/2014/main" id="{1B1CF534-B85D-C9DB-A64F-62E0646461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51236" y="2451519"/>
              <a:ext cx="5181600" cy="220411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" name="Picture 12" descr="Screen shot of a list of search results, which says:&#10;&quot;View Online, The following links take you to online platforms with the item Laurier Library provides access to this item through subscriptions, purchases, memberships, or open access initiatives.&quot; A list of three database options follows, and includes Taylor &amp; Francis, EBSCO Host, and Scholars Portal Journals.&#10;&#10;A red arrow demonstrates a connection between the &quot;Other online options&quot; dropdown menu on the search result page to the PDF version of the article.">
              <a:extLst>
                <a:ext uri="{FF2B5EF4-FFF2-40B4-BE49-F238E27FC236}">
                  <a16:creationId xmlns:a16="http://schemas.microsoft.com/office/drawing/2014/main" id="{5C164DF8-E5E7-E790-FBAA-D862BBCF88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51236" y="4751509"/>
              <a:ext cx="4314564" cy="248997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5" name="Straight Arrow Connector 4" descr="A red arrow demonstrates a connection between the &quot;Get PDF&quot; button on the search result page to the PDF version of the article.">
              <a:extLst>
                <a:ext uri="{FF2B5EF4-FFF2-40B4-BE49-F238E27FC236}">
                  <a16:creationId xmlns:a16="http://schemas.microsoft.com/office/drawing/2014/main" id="{26B079EB-FA40-B771-E66F-52A2DB5EA3AB}"/>
                </a:ext>
              </a:extLst>
            </p:cNvPr>
            <p:cNvCxnSpPr>
              <a:cxnSpLocks/>
              <a:endCxn id="9" idx="1"/>
            </p:cNvCxnSpPr>
            <p:nvPr/>
          </p:nvCxnSpPr>
          <p:spPr>
            <a:xfrm flipV="1">
              <a:off x="1521344" y="1218923"/>
              <a:ext cx="5429892" cy="322506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 descr="A red arrow demonstrates a connection between the &quot;Read Online&quot; dropdown menu on the search result page to the PDF version of the article.">
              <a:extLst>
                <a:ext uri="{FF2B5EF4-FFF2-40B4-BE49-F238E27FC236}">
                  <a16:creationId xmlns:a16="http://schemas.microsoft.com/office/drawing/2014/main" id="{F7D77538-14FE-5E39-BE07-3C1250F812B8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 flipV="1">
              <a:off x="2920376" y="3553576"/>
              <a:ext cx="4030860" cy="13841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 descr="A red arrow demonstrates a connection between the &quot;Other online options&quot; dropdown menu on the search result page to the PDF version of the article.">
              <a:extLst>
                <a:ext uri="{FF2B5EF4-FFF2-40B4-BE49-F238E27FC236}">
                  <a16:creationId xmlns:a16="http://schemas.microsoft.com/office/drawing/2014/main" id="{E01E9B08-DF79-90A5-AFCC-70059D09FA05}"/>
                </a:ext>
              </a:extLst>
            </p:cNvPr>
            <p:cNvCxnSpPr>
              <a:cxnSpLocks/>
              <a:endCxn id="13" idx="1"/>
            </p:cNvCxnSpPr>
            <p:nvPr/>
          </p:nvCxnSpPr>
          <p:spPr>
            <a:xfrm>
              <a:off x="2920376" y="5266944"/>
              <a:ext cx="4030860" cy="72955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FB5B0E-DE9F-7FC8-B4AA-FADBF5C0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3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3707C-F022-D643-14DE-079FDA849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issue?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E13FB-3A00-C310-D8DD-FD82661D2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944" y="1690688"/>
            <a:ext cx="11514056" cy="4351338"/>
          </a:xfrm>
        </p:spPr>
        <p:txBody>
          <a:bodyPr/>
          <a:lstStyle/>
          <a:p>
            <a:r>
              <a:rPr lang="en-CA" dirty="0" err="1"/>
              <a:t>QuickLinks</a:t>
            </a:r>
            <a:r>
              <a:rPr lang="en-CA" dirty="0"/>
              <a:t> are helpful: </a:t>
            </a:r>
          </a:p>
          <a:p>
            <a:pPr lvl="1"/>
            <a:r>
              <a:rPr lang="en-CA" dirty="0"/>
              <a:t>Helps people with disabilities who find barriers in navigating web content (e.g., full record or publisher platforms)</a:t>
            </a:r>
          </a:p>
          <a:p>
            <a:r>
              <a:rPr lang="en-CA" dirty="0"/>
              <a:t>But </a:t>
            </a:r>
            <a:r>
              <a:rPr lang="en-CA" dirty="0" err="1"/>
              <a:t>QuickLinks</a:t>
            </a:r>
            <a:r>
              <a:rPr lang="en-CA" dirty="0"/>
              <a:t> have problems:</a:t>
            </a:r>
          </a:p>
          <a:p>
            <a:pPr lvl="1"/>
            <a:r>
              <a:rPr lang="en-CA" dirty="0"/>
              <a:t>Links to PDF: PDF is notoriously inaccessible for some people with disabilities</a:t>
            </a:r>
          </a:p>
          <a:p>
            <a:pPr lvl="1"/>
            <a:r>
              <a:rPr lang="en-CA" dirty="0"/>
              <a:t>Links to HTML: Can link to badly built HTML while high quality HTML available</a:t>
            </a:r>
          </a:p>
          <a:p>
            <a:r>
              <a:rPr lang="en-CA" dirty="0"/>
              <a:t>The solution is not immediately obvious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E0B30-E017-8F15-AA42-DB28C550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0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48FBC-B9A2-4526-6B1C-1D6F5FC4D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responders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30E2F-D74F-5E64-775D-832978A61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Resources on the monitoring table</a:t>
            </a:r>
          </a:p>
          <a:p>
            <a:pPr lvl="1"/>
            <a:r>
              <a:rPr lang="en-US" dirty="0"/>
              <a:t>User stories </a:t>
            </a:r>
          </a:p>
          <a:p>
            <a:pPr lvl="1"/>
            <a:r>
              <a:rPr lang="en-US" dirty="0"/>
              <a:t>Testing procedures </a:t>
            </a:r>
          </a:p>
          <a:p>
            <a:pPr lvl="1"/>
            <a:r>
              <a:rPr lang="en-US" dirty="0"/>
              <a:t>History</a:t>
            </a:r>
          </a:p>
          <a:p>
            <a:r>
              <a:rPr lang="en-US" dirty="0"/>
              <a:t>Acknowledgment</a:t>
            </a:r>
          </a:p>
          <a:p>
            <a:pPr lvl="1"/>
            <a:r>
              <a:rPr lang="en-CA" dirty="0"/>
              <a:t>Roger Reka (Windsor) and Matt Thomas (Laurier): involved at initial stage</a:t>
            </a:r>
          </a:p>
          <a:p>
            <a:r>
              <a:rPr lang="en-US" dirty="0"/>
              <a:t>Current status:</a:t>
            </a:r>
          </a:p>
          <a:p>
            <a:pPr lvl="1"/>
            <a:r>
              <a:rPr lang="en-CA" dirty="0"/>
              <a:t>Passed 2-year mark </a:t>
            </a:r>
          </a:p>
          <a:p>
            <a:pPr lvl="1"/>
            <a:r>
              <a:rPr lang="en-CA" dirty="0"/>
              <a:t>Technical assessment being done</a:t>
            </a:r>
          </a:p>
          <a:p>
            <a:pPr lvl="2"/>
            <a:r>
              <a:rPr lang="en-CA" dirty="0"/>
              <a:t>Chris Woodley (Laurier) has joined to help</a:t>
            </a:r>
          </a:p>
          <a:p>
            <a:pPr lvl="2"/>
            <a:r>
              <a:rPr lang="en-CA" dirty="0"/>
              <a:t>We meet with OCUL-IR to seek subject-matter experts</a:t>
            </a:r>
          </a:p>
          <a:p>
            <a:endParaRPr lang="en-CA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EF529-589E-4AC7-BF8E-BD3218EF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7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AE543-B468-39D8-D849-6CAED65A5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8E3BD-25CE-BFBC-B736-B84D4B7D1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 of the Monitoring Table</a:t>
            </a:r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FB89A-905E-3BD3-AD04-04C5D504D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10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08BFAA-791F-89C6-8750-D5326983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14</a:t>
            </a:fld>
            <a:endParaRPr lang="en-US"/>
          </a:p>
        </p:txBody>
      </p:sp>
      <p:pic>
        <p:nvPicPr>
          <p:cNvPr id="9" name="Picture 8" descr="Screenshot of webpage &quot;SPOTDocs: OCUL: Collaborative Futures: Committees: Accessibility Subcommittee (CFA): CFA Working Documents: Monitoring table: Consortial accessibility issues” showing rows of open issues and columns for details and tracking. &#10;&#10;Image is decorative, and is meant to show the audience what the monitoring table looks like.&#10;This content can be accessed online at: &#10;https://docs.scholarsportal.info/Main/OCUL/CF/Committees/Accessibility_Subcommittee_CFA/CFA_Working_Documents/Accessibility_issues_monitoring_table/">
            <a:extLst>
              <a:ext uri="{FF2B5EF4-FFF2-40B4-BE49-F238E27FC236}">
                <a16:creationId xmlns:a16="http://schemas.microsoft.com/office/drawing/2014/main" id="{8C46C34D-B9A3-9EF4-EDCD-A34EFBBD4A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105"/>
          <a:stretch>
            <a:fillRect/>
          </a:stretch>
        </p:blipFill>
        <p:spPr>
          <a:xfrm>
            <a:off x="1871436" y="805317"/>
            <a:ext cx="8854068" cy="591502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95CF5D8-EC77-F684-322E-D529EB40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14" y="-229961"/>
            <a:ext cx="10515600" cy="1325563"/>
          </a:xfrm>
        </p:spPr>
        <p:txBody>
          <a:bodyPr/>
          <a:lstStyle/>
          <a:p>
            <a:r>
              <a:rPr lang="en-CA">
                <a:latin typeface="Tahoma"/>
                <a:ea typeface="Tahoma"/>
                <a:cs typeface="Tahoma"/>
              </a:rPr>
              <a:t>CFA Monitoring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20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6C0BC-3637-0B39-5167-AD1DB3868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843D-FF36-CC01-A648-717105F9B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/>
                <a:ea typeface="Tahoma"/>
                <a:cs typeface="Tahoma"/>
              </a:rPr>
              <a:t>Issue Responses and Responders</a:t>
            </a:r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4AF4C-2592-8D0D-9E0D-4D0E81F1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1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90469-4EC1-3F06-EE7D-7241DDF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8A378-E9BC-0B62-D5F0-553DFC72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>
                <a:latin typeface="Tahoma"/>
                <a:ea typeface="Tahoma"/>
                <a:cs typeface="Tahoma"/>
              </a:rPr>
              <a:t>How we respond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6FA5-46E8-0B08-CB59-1A64FD274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>
                <a:latin typeface="Tahoma"/>
                <a:ea typeface="Tahoma"/>
                <a:cs typeface="Tahoma"/>
              </a:rPr>
              <a:t>Describe and define the issue with a technical assessment</a:t>
            </a:r>
          </a:p>
          <a:p>
            <a:r>
              <a:rPr lang="en-CA">
                <a:latin typeface="Tahoma"/>
                <a:ea typeface="Tahoma"/>
                <a:cs typeface="Tahoma"/>
              </a:rPr>
              <a:t>Identify who may be able to help:</a:t>
            </a:r>
            <a:endParaRPr lang="en-CA" dirty="0">
              <a:latin typeface="Tahoma"/>
              <a:ea typeface="Tahoma"/>
              <a:cs typeface="Tahom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CA" dirty="0">
                <a:latin typeface="Tahoma"/>
                <a:ea typeface="Tahoma"/>
                <a:cs typeface="Tahoma"/>
              </a:rPr>
              <a:t>Subject </a:t>
            </a:r>
            <a:r>
              <a:rPr lang="en-CA">
                <a:latin typeface="Tahoma"/>
                <a:ea typeface="Tahoma"/>
                <a:cs typeface="Tahoma"/>
              </a:rPr>
              <a:t>matter experts</a:t>
            </a:r>
            <a:endParaRPr lang="en-CA" dirty="0">
              <a:latin typeface="Tahoma"/>
              <a:ea typeface="Tahoma"/>
              <a:cs typeface="Tahom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CA">
                <a:latin typeface="Tahoma"/>
                <a:ea typeface="Tahoma"/>
                <a:cs typeface="Tahoma"/>
              </a:rPr>
              <a:t>Technical experts</a:t>
            </a:r>
            <a:endParaRPr lang="en-CA" dirty="0">
              <a:latin typeface="Tahoma"/>
              <a:ea typeface="Tahoma"/>
              <a:cs typeface="Tahom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CA">
                <a:latin typeface="Tahoma"/>
                <a:ea typeface="Tahoma"/>
                <a:cs typeface="Tahoma"/>
              </a:rPr>
              <a:t>Specific skills and experiences</a:t>
            </a:r>
            <a:endParaRPr lang="en-CA" dirty="0">
              <a:latin typeface="Tahoma"/>
              <a:ea typeface="Tahoma"/>
              <a:cs typeface="Tahoma"/>
            </a:endParaRPr>
          </a:p>
          <a:p>
            <a:r>
              <a:rPr lang="en-CA">
                <a:latin typeface="Tahoma"/>
                <a:ea typeface="Tahoma"/>
                <a:cs typeface="Tahoma"/>
              </a:rPr>
              <a:t>Receive and document information on actions being taken to resolve the issues</a:t>
            </a:r>
            <a:endParaRPr lang="en-CA" dirty="0">
              <a:latin typeface="Tahoma"/>
              <a:ea typeface="Tahoma"/>
              <a:cs typeface="Tahoma"/>
            </a:endParaRP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DB8D1-2A34-5B54-BB3C-263687AA0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59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53AAC-6FAA-892B-5212-A453C4237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385D-F407-1226-9E64-C5D538E2C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>
                <a:latin typeface="Tahoma"/>
                <a:ea typeface="Tahoma"/>
                <a:cs typeface="Tahoma"/>
              </a:rPr>
              <a:t>How you can help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61F9-BAB6-9EFE-9885-F7467F030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CA" dirty="0">
                <a:latin typeface="Tahoma"/>
                <a:ea typeface="Tahoma"/>
                <a:cs typeface="Tahoma"/>
                <a:hlinkClick r:id="rId2"/>
              </a:rPr>
              <a:t>Contact the CF-Accessibility Subcommittee</a:t>
            </a:r>
            <a:r>
              <a:rPr lang="en-CA">
                <a:latin typeface="Tahoma"/>
                <a:ea typeface="Tahoma"/>
                <a:cs typeface="Tahoma"/>
              </a:rPr>
              <a:t> to:</a:t>
            </a:r>
            <a:endParaRPr lang="en-CA"/>
          </a:p>
          <a:p>
            <a:pPr marL="0" indent="0">
              <a:buNone/>
            </a:pPr>
            <a:endParaRPr lang="en-CA" dirty="0">
              <a:latin typeface="Tahoma"/>
              <a:ea typeface="Tahoma"/>
              <a:cs typeface="Tahoma"/>
            </a:endParaRPr>
          </a:p>
          <a:p>
            <a:r>
              <a:rPr lang="en-CA">
                <a:latin typeface="Tahoma"/>
                <a:ea typeface="Tahoma"/>
                <a:cs typeface="Tahoma"/>
              </a:rPr>
              <a:t>Identify new issues</a:t>
            </a:r>
            <a:endParaRPr lang="en-CA" dirty="0">
              <a:latin typeface="Tahoma"/>
              <a:ea typeface="Tahoma"/>
              <a:cs typeface="Tahoma"/>
            </a:endParaRPr>
          </a:p>
          <a:p>
            <a:r>
              <a:rPr lang="en-CA">
                <a:latin typeface="Tahoma"/>
                <a:ea typeface="Tahoma"/>
                <a:cs typeface="Tahoma"/>
              </a:rPr>
              <a:t>Provide updates on responses to existing issues</a:t>
            </a:r>
            <a:endParaRPr lang="en-CA" dirty="0">
              <a:latin typeface="Tahoma"/>
              <a:ea typeface="Tahoma"/>
              <a:cs typeface="Tahoma"/>
            </a:endParaRPr>
          </a:p>
          <a:p>
            <a:r>
              <a:rPr lang="en-CA">
                <a:latin typeface="Tahoma"/>
                <a:ea typeface="Tahoma"/>
                <a:cs typeface="Tahoma"/>
              </a:rPr>
              <a:t>Provide user stories or impact statements</a:t>
            </a:r>
            <a:endParaRPr lang="en-CA" dirty="0">
              <a:latin typeface="Tahoma"/>
              <a:ea typeface="Tahoma"/>
              <a:cs typeface="Tahoma"/>
            </a:endParaRPr>
          </a:p>
          <a:p>
            <a:r>
              <a:rPr lang="en-CA">
                <a:latin typeface="Tahoma"/>
                <a:ea typeface="Tahoma"/>
                <a:cs typeface="Tahoma"/>
              </a:rPr>
              <a:t>Gain some accessibility skills by testing solutions</a:t>
            </a:r>
            <a:endParaRPr lang="en-CA" dirty="0">
              <a:latin typeface="Tahoma"/>
              <a:ea typeface="Tahoma"/>
              <a:cs typeface="Tahoma"/>
            </a:endParaRPr>
          </a:p>
          <a:p>
            <a:endParaRPr lang="en-CA" dirty="0">
              <a:latin typeface="Tahoma"/>
              <a:ea typeface="Tahoma"/>
              <a:cs typeface="Tahom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908DB-53CF-9831-07A5-CC0B0C62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33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A5B13-2FCC-7B98-B67F-04DCB3C42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E4AA3-CF34-B98E-9C68-8E26FBECC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/>
                <a:ea typeface="Tahoma"/>
                <a:cs typeface="Tahoma"/>
              </a:rPr>
              <a:t>Questions ​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44631-8FFF-7373-400C-1009E030B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8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A22E5-D6D8-92AD-12C3-224551426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  <a:endParaRPr lang="en-CA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ABECAC-B96C-CEBA-6946-EFF175A3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5F0D3F-0CB5-F1A5-6596-2EA8E58E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Accessibility Subcommittee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B53FB9-B6A2-6FB3-DA00-13C3D46CE2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Current members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0F3F05-5296-61DD-8D77-4E29C9EA66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en-CA" dirty="0"/>
          </a:p>
          <a:p>
            <a:r>
              <a:rPr lang="en-CA" dirty="0"/>
              <a:t>Catie Sahadath, Ontario Tech</a:t>
            </a:r>
          </a:p>
          <a:p>
            <a:r>
              <a:rPr lang="en-CA" dirty="0"/>
              <a:t>Lynne Serviss, McMaster</a:t>
            </a:r>
          </a:p>
          <a:p>
            <a:r>
              <a:rPr lang="en-CA" dirty="0"/>
              <a:t>Dan Sich, Western</a:t>
            </a:r>
          </a:p>
          <a:p>
            <a:r>
              <a:rPr lang="en-CA" dirty="0"/>
              <a:t>Mark Weiler, Laurier</a:t>
            </a:r>
          </a:p>
          <a:p>
            <a:r>
              <a:rPr lang="en-CA" dirty="0"/>
              <a:t>Anika Ervin-Ward, OCUL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8A1D8-743D-01F0-8371-104DB65BD3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04057" y="1690688"/>
            <a:ext cx="6560425" cy="823912"/>
          </a:xfrm>
        </p:spPr>
        <p:txBody>
          <a:bodyPr/>
          <a:lstStyle/>
          <a:p>
            <a:r>
              <a:rPr lang="en-US" dirty="0"/>
              <a:t>Past members (Committee or Working Group)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BF79F6-4DA3-F83A-0153-6434264D5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789646" cy="368458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Lacey Caine, Carleton</a:t>
            </a:r>
          </a:p>
          <a:p>
            <a:r>
              <a:rPr lang="en-US" dirty="0">
                <a:ea typeface="+mn-lt"/>
                <a:cs typeface="+mn-lt"/>
              </a:rPr>
              <a:t>Pascal Calarco, Windsor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Michelle De Agostini, York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Emily Gibson, Queen’s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Eva Lu, Waterloo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Carling Spinney, Queen’s </a:t>
            </a:r>
          </a:p>
          <a:p>
            <a:r>
              <a:rPr lang="en-US" dirty="0">
                <a:ea typeface="+mn-lt"/>
                <a:cs typeface="+mn-lt"/>
              </a:rPr>
              <a:t>Paige </a:t>
            </a:r>
            <a:r>
              <a:rPr lang="en-US">
                <a:ea typeface="+mn-lt"/>
                <a:cs typeface="+mn-lt"/>
              </a:rPr>
              <a:t>Maylott</a:t>
            </a:r>
            <a:r>
              <a:rPr lang="en-US" dirty="0">
                <a:ea typeface="+mn-lt"/>
                <a:cs typeface="+mn-lt"/>
              </a:rPr>
              <a:t>, McMaster</a:t>
            </a:r>
          </a:p>
          <a:p>
            <a:r>
              <a:rPr lang="en-US" dirty="0">
                <a:ea typeface="+mn-lt"/>
                <a:cs typeface="+mn-lt"/>
              </a:rPr>
              <a:t>Anne Newman, Queen’s</a:t>
            </a:r>
          </a:p>
          <a:p>
            <a:r>
              <a:rPr lang="en-US" dirty="0">
                <a:ea typeface="+mn-lt"/>
                <a:cs typeface="+mn-lt"/>
              </a:rPr>
              <a:t>Many Deans </a:t>
            </a:r>
            <a:r>
              <a:rPr lang="en-US" dirty="0" err="1">
                <a:ea typeface="+mn-lt"/>
                <a:cs typeface="+mn-lt"/>
              </a:rPr>
              <a:t>Kassies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>
                <a:ea typeface="+mn-lt"/>
                <a:cs typeface="+mn-lt"/>
              </a:rPr>
              <a:t>Brock</a:t>
            </a:r>
            <a:r>
              <a:rPr lang="en-US" dirty="0">
                <a:ea typeface="+mn-lt"/>
                <a:cs typeface="+mn-lt"/>
              </a:rPr>
              <a:t>/OCUL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41026-1E54-EEFA-ED59-D84D913B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25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C50F4-1220-278D-6803-E5A698DC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Subcommittee purpose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BB509-B65D-2F52-BF2A-44F607584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Proactively identify and remove existing and potential barriers from user and staff experiences</a:t>
            </a:r>
          </a:p>
          <a:p>
            <a:r>
              <a:rPr lang="en-US"/>
              <a:t>Champion accessibility as a collective responsibility 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20F428-558E-8F76-C29C-B62D9313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1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4BD18-8642-6064-5519-27F93BE1A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B99AF-C19F-0C56-9750-560BACF3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1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718E9B-9614-272D-4B1A-DF350892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and Sub-Problems</a:t>
            </a:r>
            <a:endParaRPr lang="en-C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966980-573A-1AF7-E140-76624D479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Problem: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Progressively remove complex barriers that disadvantage people with disabilities.  </a:t>
            </a:r>
            <a:endParaRPr lang="en-CA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Sub-Problems:</a:t>
            </a:r>
          </a:p>
          <a:p>
            <a:pPr lvl="0"/>
            <a:r>
              <a:rPr lang="en-US" dirty="0"/>
              <a:t>Ensuring complex obstacles don’t become normalized</a:t>
            </a:r>
            <a:endParaRPr lang="en-CA" dirty="0"/>
          </a:p>
          <a:p>
            <a:pPr lvl="0"/>
            <a:r>
              <a:rPr lang="en-US" dirty="0"/>
              <a:t>Collaboratively responding to progressively remove them, and </a:t>
            </a:r>
            <a:endParaRPr lang="en-CA" dirty="0"/>
          </a:p>
          <a:p>
            <a:pPr lvl="0"/>
            <a:r>
              <a:rPr lang="en-US" dirty="0"/>
              <a:t>Supporting an environment where we can learn to collaborate</a:t>
            </a:r>
            <a:endParaRPr lang="en-C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3A3989-7E8E-502A-42F8-7F712334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24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74A2E-7BB1-A1EB-D1AA-A7BC3F220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B01A2-76F5-2631-0077-11A0EC293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contents of the monitoring table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2901B-99A5-1F42-4FD1-DDE219A4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51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A85CC-C3BD-7F30-14EE-1FF3C6F22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43E2-6C26-90A5-4C8A-3C874F11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Row 9: </a:t>
            </a:r>
            <a:r>
              <a:rPr lang="en-US" dirty="0">
                <a:ea typeface="+mj-lt"/>
                <a:cs typeface="+mj-lt"/>
              </a:rPr>
              <a:t>Book titles in languages that aren’t the same as Omni’s display language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52E22-2F3D-FECA-DD6F-2B9725299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 dirty="0">
                <a:ea typeface="+mn-lt"/>
                <a:cs typeface="+mn-lt"/>
              </a:rPr>
              <a:t>Blind screen reader user</a:t>
            </a:r>
          </a:p>
          <a:p>
            <a:r>
              <a:rPr lang="en-CA" dirty="0">
                <a:ea typeface="+mn-lt"/>
                <a:cs typeface="+mn-lt"/>
              </a:rPr>
              <a:t>with Omni set to English</a:t>
            </a:r>
          </a:p>
          <a:p>
            <a:r>
              <a:rPr lang="en-CA" dirty="0">
                <a:ea typeface="+mn-lt"/>
                <a:cs typeface="+mn-lt"/>
              </a:rPr>
              <a:t>who encounters French titles</a:t>
            </a:r>
          </a:p>
          <a:p>
            <a:r>
              <a:rPr lang="en-CA" dirty="0">
                <a:ea typeface="+mn-lt"/>
                <a:cs typeface="+mn-lt"/>
              </a:rPr>
              <a:t>which are read using the English text-to-speech synthesizer</a:t>
            </a:r>
          </a:p>
          <a:p>
            <a:r>
              <a:rPr lang="en-CA" dirty="0">
                <a:ea typeface="+mn-lt"/>
                <a:cs typeface="+mn-lt"/>
              </a:rPr>
              <a:t>Problem/preferred outcome breaking WCAG 2.0, </a:t>
            </a:r>
            <a:r>
              <a:rPr lang="en-CA" dirty="0">
                <a:ea typeface="+mn-lt"/>
                <a:cs typeface="+mn-lt"/>
                <a:hlinkClick r:id="rId2"/>
              </a:rPr>
              <a:t>success criteria 3.1.2, Language of Parts</a:t>
            </a:r>
            <a:r>
              <a:rPr lang="en-CA" dirty="0">
                <a:ea typeface="+mn-lt"/>
                <a:cs typeface="+mn-lt"/>
              </a:rPr>
              <a:t>, use the "lang" attribute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291-F6D8-BCE5-0FFC-571DA0CF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5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3E496-79CB-16D5-EC25-6FFB19AF6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C9827-BCCB-4B68-FC9E-EEEC19A24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Row 10: Resource </a:t>
            </a:r>
            <a:r>
              <a:rPr lang="en-US">
                <a:ea typeface="+mj-lt"/>
                <a:cs typeface="+mj-lt"/>
              </a:rPr>
              <a:t>Sharing and </a:t>
            </a:r>
            <a:r>
              <a:rPr lang="en-US"/>
              <a:t>EPUBS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2D9FE-A902-1CB7-2DF6-F603703F2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853"/>
            <a:ext cx="10522857" cy="41191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CA" dirty="0">
                <a:latin typeface="Tahoma"/>
                <a:ea typeface="+mn-lt"/>
                <a:cs typeface="+mn-lt"/>
              </a:rPr>
              <a:t>Print-disabled user </a:t>
            </a:r>
            <a:r>
              <a:rPr lang="en-CA" dirty="0">
                <a:latin typeface="Tahoma"/>
                <a:ea typeface="Tahoma"/>
                <a:cs typeface="Tahoma"/>
              </a:rPr>
              <a:t>orders an article through </a:t>
            </a:r>
            <a:r>
              <a:rPr lang="en-CA" dirty="0" err="1">
                <a:latin typeface="Tahoma"/>
                <a:ea typeface="Tahoma"/>
                <a:cs typeface="Tahoma"/>
              </a:rPr>
              <a:t>RapidILL</a:t>
            </a:r>
            <a:endParaRPr lang="en-US" dirty="0" err="1"/>
          </a:p>
          <a:p>
            <a:pPr marL="457200" indent="-457200"/>
            <a:r>
              <a:rPr lang="en-CA" dirty="0">
                <a:latin typeface="Tahoma"/>
                <a:ea typeface="+mn-lt"/>
                <a:cs typeface="+mn-lt"/>
              </a:rPr>
              <a:t>User requires HTML or EPUB versions of articles for use in </a:t>
            </a:r>
            <a:r>
              <a:rPr lang="en-CA">
                <a:latin typeface="Tahoma"/>
                <a:ea typeface="+mn-lt"/>
                <a:cs typeface="+mn-lt"/>
              </a:rPr>
              <a:t>adaptive technology</a:t>
            </a:r>
            <a:endParaRPr lang="en-CA" dirty="0">
              <a:latin typeface="Tahoma"/>
              <a:ea typeface="+mn-lt"/>
              <a:cs typeface="+mn-lt"/>
            </a:endParaRPr>
          </a:p>
          <a:p>
            <a:pPr marL="457200" indent="-457200"/>
            <a:r>
              <a:rPr lang="en-CA">
                <a:latin typeface="Tahoma"/>
                <a:ea typeface="+mn-lt"/>
                <a:cs typeface="+mn-lt"/>
              </a:rPr>
              <a:t>Available article formats: PDF, EPUB, and HTML</a:t>
            </a:r>
          </a:p>
          <a:p>
            <a:pPr marL="457200" indent="-457200"/>
            <a:r>
              <a:rPr lang="en-CA" dirty="0" err="1">
                <a:latin typeface="Tahoma"/>
                <a:ea typeface="+mn-lt"/>
                <a:cs typeface="+mn-lt"/>
              </a:rPr>
              <a:t>RapidILL</a:t>
            </a:r>
            <a:r>
              <a:rPr lang="en-CA" dirty="0">
                <a:latin typeface="Tahoma"/>
                <a:ea typeface="+mn-lt"/>
                <a:cs typeface="+mn-lt"/>
              </a:rPr>
              <a:t> only sends PDF versions</a:t>
            </a:r>
          </a:p>
          <a:p>
            <a:pPr marL="457200" indent="-457200"/>
            <a:r>
              <a:rPr lang="en-CA">
                <a:latin typeface="Tahoma"/>
                <a:ea typeface="Tahoma"/>
                <a:cs typeface="Tahoma"/>
              </a:rPr>
              <a:t>User must contact the library to access accessible versions</a:t>
            </a:r>
            <a:endParaRPr lang="en-CA" dirty="0">
              <a:latin typeface="Apt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F6F6D-D6AC-674B-23A8-A01FE2FB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49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464</Words>
  <Application>Microsoft Office PowerPoint</Application>
  <PresentationFormat>Widescreen</PresentationFormat>
  <Paragraphs>74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Widening the Table:  Collaboratively Responding to Accessibility Issues in a Shared Library Service Platform </vt:lpstr>
      <vt:lpstr>Overview</vt:lpstr>
      <vt:lpstr>Accessibility Subcommittee</vt:lpstr>
      <vt:lpstr>Subcommittee purpose</vt:lpstr>
      <vt:lpstr>The Problem </vt:lpstr>
      <vt:lpstr>The Problem and Sub-Problems</vt:lpstr>
      <vt:lpstr>Current contents of the monitoring table</vt:lpstr>
      <vt:lpstr>Row 9: Book titles in languages that aren’t the same as Omni’s display language</vt:lpstr>
      <vt:lpstr>Row 10: Resource Sharing and EPUBS</vt:lpstr>
      <vt:lpstr>Row 8: QuickLinks</vt:lpstr>
      <vt:lpstr>What is the issue?</vt:lpstr>
      <vt:lpstr>Supporting responders</vt:lpstr>
      <vt:lpstr>Structure of the Monitoring Table</vt:lpstr>
      <vt:lpstr>CFA Monitoring Table</vt:lpstr>
      <vt:lpstr>Issue Responses and Responders</vt:lpstr>
      <vt:lpstr>How we respond</vt:lpstr>
      <vt:lpstr>How you can help</vt:lpstr>
      <vt:lpstr>Questions 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Mark Weiler</cp:lastModifiedBy>
  <cp:revision>171</cp:revision>
  <dcterms:created xsi:type="dcterms:W3CDTF">2026-06-12T14:54:01Z</dcterms:created>
  <dcterms:modified xsi:type="dcterms:W3CDTF">2026-06-25T21:40:45Z</dcterms:modified>
</cp:coreProperties>
</file>