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4" r:id="rId3"/>
    <p:sldId id="282" r:id="rId4"/>
    <p:sldId id="258" r:id="rId5"/>
    <p:sldId id="259" r:id="rId6"/>
    <p:sldId id="260" r:id="rId7"/>
    <p:sldId id="270" r:id="rId8"/>
    <p:sldId id="269" r:id="rId9"/>
    <p:sldId id="268" r:id="rId10"/>
    <p:sldId id="283" r:id="rId11"/>
    <p:sldId id="261" r:id="rId12"/>
    <p:sldId id="262" r:id="rId13"/>
    <p:sldId id="263" r:id="rId14"/>
    <p:sldId id="272" r:id="rId15"/>
    <p:sldId id="273" r:id="rId16"/>
    <p:sldId id="274" r:id="rId17"/>
    <p:sldId id="271" r:id="rId18"/>
    <p:sldId id="264" r:id="rId19"/>
    <p:sldId id="276" r:id="rId20"/>
    <p:sldId id="277" r:id="rId21"/>
    <p:sldId id="278" r:id="rId22"/>
    <p:sldId id="279" r:id="rId23"/>
    <p:sldId id="280" r:id="rId24"/>
    <p:sldId id="275" r:id="rId25"/>
    <p:sldId id="265" r:id="rId26"/>
    <p:sldId id="266" r:id="rId27"/>
    <p:sldId id="281"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BF6927-BEA5-FBE1-356E-08097AA62E9B}" name="Harjinder Rana" initials="HR" userId="S::harjinder.rana@utoronto.ca::583d6b9f-27ec-4485-9a1a-37c11efbebab" providerId="AD"/>
  <p188:author id="{62E6C0AC-7450-15EE-2319-31E24A156263}" name="Erin Calhoun" initials="EC" userId="S::erin.calhoun@utoronto.ca::07768c24-cfff-4846-9b73-66f8019417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78A8D-D38F-5AC6-E4E4-46CF17A24D2E}" v="16" dt="2026-06-23T16:01:38.759"/>
    <p1510:client id="{12995F9E-C401-2ECD-7B95-516F830F7F63}" v="345" dt="2026-06-23T03:46:14.653"/>
    <p1510:client id="{2EE80985-830F-4E55-B85B-22253C2803E3}" v="277" dt="2026-06-23T15:49:39.966"/>
    <p1510:client id="{8AE9C91D-F166-1C80-6480-8EE47C808083}" v="82" dt="2026-06-22T15:58:09"/>
    <p1510:client id="{9870E899-A4E4-45D5-918B-17092F253BD7}" v="2900" dt="2026-06-22T21:08:43.745"/>
    <p1510:client id="{BDA66C5E-4463-ECD6-68F9-56B6A364BCF7}" v="576" vWet="577" dt="2026-06-22T20:45:47.593"/>
    <p1510:client id="{E6171EF4-82EE-1CAA-A2CC-BD3C396CF6E4}" v="41" dt="2026-06-23T19:53:54.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3288" autoAdjust="0"/>
  </p:normalViewPr>
  <p:slideViewPr>
    <p:cSldViewPr snapToGrid="0">
      <p:cViewPr varScale="1">
        <p:scale>
          <a:sx n="118" d="100"/>
          <a:sy n="118" d="100"/>
        </p:scale>
        <p:origin x="10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1F96B-BDB7-4C2D-8C87-0246D29BBE18}" type="datetimeFigureOut">
              <a:t>6/30/26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FB5EF-09F1-4E17-8262-29F3E3BBD715}" type="slidenum">
              <a:t>‹#›</a:t>
            </a:fld>
            <a:endParaRPr lang="en-US"/>
          </a:p>
        </p:txBody>
      </p:sp>
    </p:spTree>
    <p:extLst>
      <p:ext uri="{BB962C8B-B14F-4D97-AF65-F5344CB8AC3E}">
        <p14:creationId xmlns:p14="http://schemas.microsoft.com/office/powerpoint/2010/main" val="428249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lc.org/e-book-ill-lender-tracker"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blc.org/digital-lenders-forum" TargetMode="External"/><Relationship Id="rId4" Type="http://schemas.openxmlformats.org/officeDocument/2006/relationships/hyperlink" Target="https://dlt.blc.or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Introductions</a:t>
            </a:r>
          </a:p>
        </p:txBody>
      </p:sp>
      <p:sp>
        <p:nvSpPr>
          <p:cNvPr id="4" name="Slide Number Placeholder 3"/>
          <p:cNvSpPr>
            <a:spLocks noGrp="1"/>
          </p:cNvSpPr>
          <p:nvPr>
            <p:ph type="sldNum" sz="quarter" idx="5"/>
          </p:nvPr>
        </p:nvSpPr>
        <p:spPr/>
        <p:txBody>
          <a:bodyPr/>
          <a:lstStyle/>
          <a:p>
            <a:fld id="{03BFB5EF-09F1-4E17-8262-29F3E3BBD715}" type="slidenum">
              <a:rPr lang="en-US"/>
              <a:t>1</a:t>
            </a:fld>
            <a:endParaRPr lang="en-US"/>
          </a:p>
        </p:txBody>
      </p:sp>
    </p:spTree>
    <p:extLst>
      <p:ext uri="{BB962C8B-B14F-4D97-AF65-F5344CB8AC3E}">
        <p14:creationId xmlns:p14="http://schemas.microsoft.com/office/powerpoint/2010/main" val="287977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Our settings may be different from collaborative futures </a:t>
            </a:r>
          </a:p>
          <a:p>
            <a:pPr marL="285750" indent="-285750">
              <a:buFont typeface="Arial"/>
              <a:buChar char="•"/>
            </a:pPr>
            <a:r>
              <a:rPr lang="en-US">
                <a:ea typeface="Calibri"/>
                <a:cs typeface="Calibri"/>
              </a:rPr>
              <a:t>Ignore electronic resources for physical only requests: If we receive a request for a physical book, we want Alma to offer us the chance the lend the e-book if we have it </a:t>
            </a:r>
          </a:p>
          <a:p>
            <a:pPr marL="285750" indent="-285750">
              <a:buFont typeface="Arial"/>
              <a:buChar char="•"/>
            </a:pPr>
            <a:r>
              <a:rPr lang="en-US">
                <a:ea typeface="Calibri"/>
                <a:cs typeface="Calibri"/>
              </a:rPr>
              <a:t>Reject request when only electronic available: Had this set to yes when none of our e-books had lending rights, otherwise we would be manually cancelling all these requests</a:t>
            </a:r>
          </a:p>
          <a:p>
            <a:pPr marL="285750" indent="-285750">
              <a:buFont typeface="Arial"/>
              <a:buChar char="•"/>
            </a:pPr>
            <a:r>
              <a:rPr lang="en-US">
                <a:ea typeface="Calibri"/>
                <a:cs typeface="Calibri"/>
              </a:rPr>
              <a:t>Can configure further electronic rejection rules (e.g. we have one when secure electronic transmission is prohibited, e.g. we can't lend it so it auto rejects)</a:t>
            </a:r>
          </a:p>
          <a:p>
            <a:pPr marL="285750" indent="-285750">
              <a:buFont typeface="Arial"/>
              <a:buChar char="•"/>
            </a:pPr>
            <a:r>
              <a:rPr lang="en-US">
                <a:ea typeface="Calibri"/>
                <a:cs typeface="Calibri"/>
              </a:rPr>
              <a:t>Customer parameter seems to do same as config 1, but it is at the institutional level so we just set it to false to match (maybe if you have more than 1 resource sharing library?)</a:t>
            </a:r>
          </a:p>
        </p:txBody>
      </p:sp>
      <p:sp>
        <p:nvSpPr>
          <p:cNvPr id="4" name="Slide Number Placeholder 3"/>
          <p:cNvSpPr>
            <a:spLocks noGrp="1"/>
          </p:cNvSpPr>
          <p:nvPr>
            <p:ph type="sldNum" sz="quarter" idx="5"/>
          </p:nvPr>
        </p:nvSpPr>
        <p:spPr/>
        <p:txBody>
          <a:bodyPr/>
          <a:lstStyle/>
          <a:p>
            <a:fld id="{03BFB5EF-09F1-4E17-8262-29F3E3BBD715}" type="slidenum">
              <a:rPr lang="en-US"/>
              <a:t>11</a:t>
            </a:fld>
            <a:endParaRPr lang="en-US"/>
          </a:p>
        </p:txBody>
      </p:sp>
    </p:spTree>
    <p:extLst>
      <p:ext uri="{BB962C8B-B14F-4D97-AF65-F5344CB8AC3E}">
        <p14:creationId xmlns:p14="http://schemas.microsoft.com/office/powerpoint/2010/main" val="56371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First scenario of 2 we will demo</a:t>
            </a:r>
            <a:endParaRPr lang="en-US"/>
          </a:p>
        </p:txBody>
      </p:sp>
      <p:sp>
        <p:nvSpPr>
          <p:cNvPr id="4" name="Slide Number Placeholder 3"/>
          <p:cNvSpPr>
            <a:spLocks noGrp="1"/>
          </p:cNvSpPr>
          <p:nvPr>
            <p:ph type="sldNum" sz="quarter" idx="5"/>
          </p:nvPr>
        </p:nvSpPr>
        <p:spPr/>
        <p:txBody>
          <a:bodyPr/>
          <a:lstStyle/>
          <a:p>
            <a:fld id="{03BFB5EF-09F1-4E17-8262-29F3E3BBD715}" type="slidenum">
              <a:rPr lang="en-US"/>
              <a:t>12</a:t>
            </a:fld>
            <a:endParaRPr lang="en-US"/>
          </a:p>
        </p:txBody>
      </p:sp>
    </p:spTree>
    <p:extLst>
      <p:ext uri="{BB962C8B-B14F-4D97-AF65-F5344CB8AC3E}">
        <p14:creationId xmlns:p14="http://schemas.microsoft.com/office/powerpoint/2010/main" val="12075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If a match is found, request will arrive to our lending queue with the request status "Created lending request"</a:t>
            </a:r>
          </a:p>
          <a:p>
            <a:pPr marL="171450" indent="-171450">
              <a:buFont typeface="Arial"/>
              <a:buChar char="•"/>
            </a:pPr>
            <a:r>
              <a:rPr lang="en-US">
                <a:ea typeface="Calibri"/>
                <a:cs typeface="Calibri"/>
              </a:rPr>
              <a:t>Most requests for books arrive with the requested format "Book (Physical)"</a:t>
            </a:r>
          </a:p>
          <a:p>
            <a:pPr marL="171450" indent="-171450">
              <a:buFont typeface="Arial"/>
              <a:buChar char="•"/>
            </a:pPr>
            <a:r>
              <a:rPr lang="en-US">
                <a:ea typeface="Calibri"/>
                <a:cs typeface="Calibri"/>
              </a:rPr>
              <a:t>Because it matched to an e-book holding, there is no option to create move request or create digitization request as we are accustomed to seeing. Also, there is no option to download electronic resource because the request is physical</a:t>
            </a:r>
          </a:p>
          <a:p>
            <a:pPr marL="171450" indent="-171450">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13</a:t>
            </a:fld>
            <a:endParaRPr lang="en-US"/>
          </a:p>
        </p:txBody>
      </p:sp>
    </p:spTree>
    <p:extLst>
      <p:ext uri="{BB962C8B-B14F-4D97-AF65-F5344CB8AC3E}">
        <p14:creationId xmlns:p14="http://schemas.microsoft.com/office/powerpoint/2010/main" val="347529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We need to edit the request details to properly download the resource</a:t>
            </a:r>
          </a:p>
          <a:p>
            <a:pPr marL="171450" indent="-171450">
              <a:buFont typeface="Arial"/>
              <a:buChar char="•"/>
            </a:pPr>
            <a:r>
              <a:rPr lang="en-US">
                <a:ea typeface="Calibri"/>
                <a:cs typeface="Calibri"/>
              </a:rPr>
              <a:t>Change the format from physical to digital </a:t>
            </a:r>
          </a:p>
          <a:p>
            <a:pPr marL="171450" indent="-171450">
              <a:buFont typeface="Arial"/>
              <a:buChar char="•"/>
            </a:pPr>
            <a:r>
              <a:rPr lang="en-US">
                <a:ea typeface="Calibri"/>
                <a:cs typeface="Calibri"/>
              </a:rPr>
              <a:t>OPTIONAL: Add a label to identify it as an e-book request (for analytics)</a:t>
            </a:r>
          </a:p>
          <a:p>
            <a:pPr marL="171450" indent="-171450">
              <a:buFont typeface="Arial"/>
              <a:buChar char="•"/>
            </a:pPr>
            <a:r>
              <a:rPr lang="en-US">
                <a:ea typeface="Calibri"/>
                <a:cs typeface="Calibri"/>
              </a:rPr>
              <a:t>Remove any details that would identify the request as a portion (e.g. someone writes into the form "whole e-book please", etc.)</a:t>
            </a:r>
          </a:p>
          <a:p>
            <a:pPr marL="171450" indent="-171450">
              <a:buFont typeface="Arial"/>
              <a:buChar char="•"/>
            </a:pPr>
            <a:r>
              <a:rPr lang="en-US">
                <a:ea typeface="Calibri"/>
                <a:cs typeface="Calibri"/>
              </a:rPr>
              <a:t>Another example re: chapters, we get some chapter requests through </a:t>
            </a:r>
            <a:r>
              <a:rPr lang="en-US" err="1">
                <a:ea typeface="Calibri"/>
                <a:cs typeface="Calibri"/>
              </a:rPr>
              <a:t>RapidILL</a:t>
            </a:r>
            <a:r>
              <a:rPr lang="en-US">
                <a:ea typeface="Calibri"/>
                <a:cs typeface="Calibri"/>
              </a:rPr>
              <a:t> for more than 1 chapter from the same title, if we can supply the whole e-book we will </a:t>
            </a:r>
          </a:p>
          <a:p>
            <a:pPr marL="171450" indent="-171450">
              <a:buFont typeface="Arial"/>
              <a:buChar char="•"/>
            </a:pPr>
            <a:r>
              <a:rPr lang="en-US">
                <a:ea typeface="Calibri"/>
                <a:cs typeface="Calibri"/>
              </a:rPr>
              <a:t>Save</a:t>
            </a:r>
          </a:p>
        </p:txBody>
      </p:sp>
      <p:sp>
        <p:nvSpPr>
          <p:cNvPr id="4" name="Slide Number Placeholder 3"/>
          <p:cNvSpPr>
            <a:spLocks noGrp="1"/>
          </p:cNvSpPr>
          <p:nvPr>
            <p:ph type="sldNum" sz="quarter" idx="5"/>
          </p:nvPr>
        </p:nvSpPr>
        <p:spPr/>
        <p:txBody>
          <a:bodyPr/>
          <a:lstStyle/>
          <a:p>
            <a:fld id="{03BFB5EF-09F1-4E17-8262-29F3E3BBD715}" type="slidenum">
              <a:rPr lang="en-US"/>
              <a:t>14</a:t>
            </a:fld>
            <a:endParaRPr lang="en-US"/>
          </a:p>
        </p:txBody>
      </p:sp>
    </p:spTree>
    <p:extLst>
      <p:ext uri="{BB962C8B-B14F-4D97-AF65-F5344CB8AC3E}">
        <p14:creationId xmlns:p14="http://schemas.microsoft.com/office/powerpoint/2010/main" val="4160370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Requested format changes to "Book (Digital)"</a:t>
            </a:r>
          </a:p>
          <a:p>
            <a:pPr marL="171450" indent="-171450">
              <a:buFont typeface="Arial"/>
              <a:buChar char="•"/>
            </a:pPr>
            <a:r>
              <a:rPr lang="en-US" dirty="0">
                <a:ea typeface="Calibri"/>
                <a:cs typeface="Calibri"/>
              </a:rPr>
              <a:t>Label is applied (for analytics and creates a facet)</a:t>
            </a:r>
          </a:p>
          <a:p>
            <a:pPr marL="171450" indent="-171450">
              <a:buFont typeface="Arial"/>
              <a:buChar char="•"/>
            </a:pPr>
            <a:r>
              <a:rPr lang="en-US" dirty="0">
                <a:ea typeface="Calibri"/>
                <a:cs typeface="Calibri"/>
              </a:rPr>
              <a:t>Can now download electronic resource</a:t>
            </a:r>
          </a:p>
        </p:txBody>
      </p:sp>
      <p:sp>
        <p:nvSpPr>
          <p:cNvPr id="4" name="Slide Number Placeholder 3"/>
          <p:cNvSpPr>
            <a:spLocks noGrp="1"/>
          </p:cNvSpPr>
          <p:nvPr>
            <p:ph type="sldNum" sz="quarter" idx="5"/>
          </p:nvPr>
        </p:nvSpPr>
        <p:spPr/>
        <p:txBody>
          <a:bodyPr/>
          <a:lstStyle/>
          <a:p>
            <a:fld id="{03BFB5EF-09F1-4E17-8262-29F3E3BBD715}" type="slidenum">
              <a:rPr lang="en-US"/>
              <a:t>15</a:t>
            </a:fld>
            <a:endParaRPr lang="en-US"/>
          </a:p>
        </p:txBody>
      </p:sp>
    </p:spTree>
    <p:extLst>
      <p:ext uri="{BB962C8B-B14F-4D97-AF65-F5344CB8AC3E}">
        <p14:creationId xmlns:p14="http://schemas.microsoft.com/office/powerpoint/2010/main" val="2484215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Can now see the license terms</a:t>
            </a:r>
          </a:p>
          <a:p>
            <a:pPr marL="171450" indent="-171450">
              <a:buFont typeface="Arial"/>
              <a:buChar char="•"/>
            </a:pPr>
            <a:r>
              <a:rPr lang="en-US">
                <a:ea typeface="Calibri"/>
                <a:cs typeface="Calibri"/>
              </a:rPr>
              <a:t>Confirm interlibrary loan note reads "Full </a:t>
            </a:r>
            <a:r>
              <a:rPr lang="en-US" err="1">
                <a:ea typeface="Calibri"/>
                <a:cs typeface="Calibri"/>
              </a:rPr>
              <a:t>ebook</a:t>
            </a:r>
            <a:r>
              <a:rPr lang="en-US">
                <a:ea typeface="Calibri"/>
                <a:cs typeface="Calibri"/>
              </a:rPr>
              <a:t> ILL is permitted", if not then non-supply the request</a:t>
            </a:r>
          </a:p>
          <a:p>
            <a:pPr marL="171450" indent="-171450">
              <a:buFont typeface="Arial"/>
              <a:buChar char="•"/>
            </a:pPr>
            <a:r>
              <a:rPr lang="en-US">
                <a:ea typeface="Calibri"/>
                <a:cs typeface="Calibri"/>
              </a:rPr>
              <a:t>OPTIONAL: Add a note to partner that our license permits full e-book lending</a:t>
            </a:r>
          </a:p>
          <a:p>
            <a:pPr marL="171450" indent="-171450">
              <a:buFont typeface="Arial"/>
              <a:buChar char="•"/>
            </a:pPr>
            <a:r>
              <a:rPr lang="en-US">
                <a:ea typeface="Calibri"/>
                <a:cs typeface="Calibri"/>
              </a:rPr>
              <a:t>Go to vendor platform to download the file, then upload and submit </a:t>
            </a:r>
          </a:p>
          <a:p>
            <a:pPr marL="171450" indent="-171450">
              <a:buFont typeface="Arial"/>
              <a:buChar char="•"/>
            </a:pPr>
            <a:r>
              <a:rPr lang="en-US">
                <a:ea typeface="Calibri"/>
                <a:cs typeface="Calibri"/>
              </a:rPr>
              <a:t>More on download process later in the presentation</a:t>
            </a:r>
          </a:p>
        </p:txBody>
      </p:sp>
      <p:sp>
        <p:nvSpPr>
          <p:cNvPr id="4" name="Slide Number Placeholder 3"/>
          <p:cNvSpPr>
            <a:spLocks noGrp="1"/>
          </p:cNvSpPr>
          <p:nvPr>
            <p:ph type="sldNum" sz="quarter" idx="5"/>
          </p:nvPr>
        </p:nvSpPr>
        <p:spPr/>
        <p:txBody>
          <a:bodyPr/>
          <a:lstStyle/>
          <a:p>
            <a:fld id="{03BFB5EF-09F1-4E17-8262-29F3E3BBD715}" type="slidenum">
              <a:rPr lang="en-US"/>
              <a:t>16</a:t>
            </a:fld>
            <a:endParaRPr lang="en-US"/>
          </a:p>
        </p:txBody>
      </p:sp>
    </p:spTree>
    <p:extLst>
      <p:ext uri="{BB962C8B-B14F-4D97-AF65-F5344CB8AC3E}">
        <p14:creationId xmlns:p14="http://schemas.microsoft.com/office/powerpoint/2010/main" val="2274270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"E-preferred ILL", unless explicitly stated in the request that the print is needed (implications for accessibility)</a:t>
            </a:r>
          </a:p>
          <a:p>
            <a:pPr marL="171450" indent="-171450">
              <a:buFont typeface="Arial"/>
              <a:buChar char="•"/>
            </a:pPr>
            <a:r>
              <a:rPr lang="en-US"/>
              <a:t>Slightly more involved</a:t>
            </a:r>
            <a:endParaRPr lang="en-US">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17</a:t>
            </a:fld>
            <a:endParaRPr lang="en-US"/>
          </a:p>
        </p:txBody>
      </p:sp>
    </p:spTree>
    <p:extLst>
      <p:ext uri="{BB962C8B-B14F-4D97-AF65-F5344CB8AC3E}">
        <p14:creationId xmlns:p14="http://schemas.microsoft.com/office/powerpoint/2010/main" val="3843037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Match is suspected, but arrives to the lending queue as Locate failed because there's multiple holdings we need to choose from</a:t>
            </a:r>
          </a:p>
          <a:p>
            <a:pPr marL="285750" indent="-285750">
              <a:buFont typeface="Arial"/>
              <a:buChar char="•"/>
            </a:pPr>
            <a:r>
              <a:rPr lang="en-US">
                <a:ea typeface="Calibri"/>
                <a:cs typeface="Calibri"/>
              </a:rPr>
              <a:t>Note that this request also arrived with requested format "Book (Physical)"</a:t>
            </a:r>
          </a:p>
          <a:p>
            <a:pPr marL="285750" indent="-285750">
              <a:buFont typeface="Arial"/>
              <a:buChar char="•"/>
            </a:pPr>
            <a:r>
              <a:rPr lang="en-US">
                <a:ea typeface="Calibri"/>
                <a:cs typeface="Calibri"/>
              </a:rPr>
              <a:t>Click on locate resource</a:t>
            </a:r>
          </a:p>
        </p:txBody>
      </p:sp>
      <p:sp>
        <p:nvSpPr>
          <p:cNvPr id="4" name="Slide Number Placeholder 3"/>
          <p:cNvSpPr>
            <a:spLocks noGrp="1"/>
          </p:cNvSpPr>
          <p:nvPr>
            <p:ph type="sldNum" sz="quarter" idx="5"/>
          </p:nvPr>
        </p:nvSpPr>
        <p:spPr/>
        <p:txBody>
          <a:bodyPr/>
          <a:lstStyle/>
          <a:p>
            <a:fld id="{03BFB5EF-09F1-4E17-8262-29F3E3BBD715}" type="slidenum">
              <a:rPr lang="en-US"/>
              <a:t>18</a:t>
            </a:fld>
            <a:endParaRPr lang="en-US"/>
          </a:p>
        </p:txBody>
      </p:sp>
    </p:spTree>
    <p:extLst>
      <p:ext uri="{BB962C8B-B14F-4D97-AF65-F5344CB8AC3E}">
        <p14:creationId xmlns:p14="http://schemas.microsoft.com/office/powerpoint/2010/main" val="32442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Print holding and electronic holding to pick from </a:t>
            </a:r>
          </a:p>
          <a:p>
            <a:pPr marL="285750" indent="-285750">
              <a:buFont typeface="Arial"/>
              <a:buChar char="•"/>
            </a:pPr>
            <a:r>
              <a:rPr lang="en-US">
                <a:ea typeface="Calibri"/>
                <a:cs typeface="Calibri"/>
              </a:rPr>
              <a:t>Unfortunately, no way to confirm the license terms from this screen</a:t>
            </a:r>
          </a:p>
          <a:p>
            <a:pPr marL="285750" indent="-285750">
              <a:buFont typeface="Arial"/>
              <a:buChar char="•"/>
            </a:pPr>
            <a:r>
              <a:rPr lang="en-US">
                <a:ea typeface="Calibri"/>
                <a:cs typeface="Calibri"/>
              </a:rPr>
              <a:t>Can select the electronic holding and then go through the same steps in the previous example, but if the license terms don't permit then you must detach the request and run another locate to link to the print holding</a:t>
            </a:r>
          </a:p>
          <a:p>
            <a:pPr marL="285750" indent="-285750">
              <a:buFont typeface="Arial"/>
              <a:buChar char="•"/>
            </a:pPr>
            <a:r>
              <a:rPr lang="en-US">
                <a:ea typeface="Calibri"/>
                <a:cs typeface="Calibri"/>
              </a:rPr>
              <a:t>Not a bad option but I prefer to stay on this screen, take the MMS ID from the electronic holding and search Primo in another tab to check the license terms, then return to this screen and make an informed decision on which holding to select</a:t>
            </a:r>
          </a:p>
          <a:p>
            <a:pPr marL="285750" indent="-285750">
              <a:buFont typeface="Arial"/>
              <a:buChar char="•"/>
            </a:pPr>
            <a:r>
              <a:rPr lang="en-US">
                <a:ea typeface="Calibri"/>
                <a:cs typeface="Calibri"/>
              </a:rPr>
              <a:t>If license doesn't permit e-book ILL, select the print holding and a move request will be created</a:t>
            </a:r>
          </a:p>
          <a:p>
            <a:pPr marL="285750" indent="-285750">
              <a:buFont typeface="Arial"/>
              <a:buChar char="•"/>
            </a:pPr>
            <a:r>
              <a:rPr lang="en-US">
                <a:ea typeface="Calibri"/>
                <a:cs typeface="Calibri"/>
              </a:rPr>
              <a:t>If license does permit e-book ILL, select the electronic holding </a:t>
            </a:r>
          </a:p>
        </p:txBody>
      </p:sp>
      <p:sp>
        <p:nvSpPr>
          <p:cNvPr id="4" name="Slide Number Placeholder 3"/>
          <p:cNvSpPr>
            <a:spLocks noGrp="1"/>
          </p:cNvSpPr>
          <p:nvPr>
            <p:ph type="sldNum" sz="quarter" idx="5"/>
          </p:nvPr>
        </p:nvSpPr>
        <p:spPr/>
        <p:txBody>
          <a:bodyPr/>
          <a:lstStyle/>
          <a:p>
            <a:fld id="{03BFB5EF-09F1-4E17-8262-29F3E3BBD715}" type="slidenum">
              <a:rPr lang="en-US"/>
              <a:t>19</a:t>
            </a:fld>
            <a:endParaRPr lang="en-US"/>
          </a:p>
        </p:txBody>
      </p:sp>
    </p:spTree>
    <p:extLst>
      <p:ext uri="{BB962C8B-B14F-4D97-AF65-F5344CB8AC3E}">
        <p14:creationId xmlns:p14="http://schemas.microsoft.com/office/powerpoint/2010/main" val="235097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From here, everything is the exact same as our first example and we repeat the same steps </a:t>
            </a:r>
          </a:p>
        </p:txBody>
      </p:sp>
      <p:sp>
        <p:nvSpPr>
          <p:cNvPr id="4" name="Slide Number Placeholder 3"/>
          <p:cNvSpPr>
            <a:spLocks noGrp="1"/>
          </p:cNvSpPr>
          <p:nvPr>
            <p:ph type="sldNum" sz="quarter" idx="5"/>
          </p:nvPr>
        </p:nvSpPr>
        <p:spPr/>
        <p:txBody>
          <a:bodyPr/>
          <a:lstStyle/>
          <a:p>
            <a:fld id="{03BFB5EF-09F1-4E17-8262-29F3E3BBD715}" type="slidenum">
              <a:rPr lang="en-US"/>
              <a:t>20</a:t>
            </a:fld>
            <a:endParaRPr lang="en-US"/>
          </a:p>
        </p:txBody>
      </p:sp>
    </p:spTree>
    <p:extLst>
      <p:ext uri="{BB962C8B-B14F-4D97-AF65-F5344CB8AC3E}">
        <p14:creationId xmlns:p14="http://schemas.microsoft.com/office/powerpoint/2010/main" val="15282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Agenda</a:t>
            </a:r>
          </a:p>
        </p:txBody>
      </p:sp>
      <p:sp>
        <p:nvSpPr>
          <p:cNvPr id="4" name="Slide Number Placeholder 3"/>
          <p:cNvSpPr>
            <a:spLocks noGrp="1"/>
          </p:cNvSpPr>
          <p:nvPr>
            <p:ph type="sldNum" sz="quarter" idx="5"/>
          </p:nvPr>
        </p:nvSpPr>
        <p:spPr/>
        <p:txBody>
          <a:bodyPr/>
          <a:lstStyle/>
          <a:p>
            <a:fld id="{03BFB5EF-09F1-4E17-8262-29F3E3BBD715}" type="slidenum">
              <a:rPr lang="en-US"/>
              <a:t>3</a:t>
            </a:fld>
            <a:endParaRPr lang="en-US"/>
          </a:p>
        </p:txBody>
      </p:sp>
    </p:spTree>
    <p:extLst>
      <p:ext uri="{BB962C8B-B14F-4D97-AF65-F5344CB8AC3E}">
        <p14:creationId xmlns:p14="http://schemas.microsoft.com/office/powerpoint/2010/main" val="239853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We need to edit the request details to properly download the resource</a:t>
            </a:r>
            <a:endParaRPr lang="en-US">
              <a:solidFill>
                <a:srgbClr val="444444"/>
              </a:solidFill>
            </a:endParaRPr>
          </a:p>
          <a:p>
            <a:pPr marL="171450" indent="-171450">
              <a:buFont typeface="Arial,Sans-Serif"/>
              <a:buChar char="•"/>
            </a:pPr>
            <a:r>
              <a:rPr lang="en-US"/>
              <a:t>Change the format from physical to digital </a:t>
            </a:r>
            <a:endParaRPr lang="en-US">
              <a:solidFill>
                <a:srgbClr val="444444"/>
              </a:solidFill>
            </a:endParaRPr>
          </a:p>
          <a:p>
            <a:pPr marL="171450" indent="-171450">
              <a:buFont typeface="Arial,Sans-Serif"/>
              <a:buChar char="•"/>
            </a:pPr>
            <a:r>
              <a:rPr lang="en-US"/>
              <a:t>OPTIONAL: Add a label to identify it as an e-book request (for analytics)</a:t>
            </a:r>
            <a:endParaRPr lang="en-US">
              <a:solidFill>
                <a:srgbClr val="444444"/>
              </a:solidFill>
            </a:endParaRPr>
          </a:p>
          <a:p>
            <a:pPr marL="171450" indent="-171450">
              <a:buFont typeface="Arial,Sans-Serif"/>
              <a:buChar char="•"/>
            </a:pPr>
            <a:r>
              <a:rPr lang="en-US"/>
              <a:t>Remove any details that would identify the request as a portion (e.g. chapter, page numbers, etc.)</a:t>
            </a:r>
            <a:endParaRPr lang="en-US">
              <a:solidFill>
                <a:srgbClr val="444444"/>
              </a:solidFill>
            </a:endParaRPr>
          </a:p>
          <a:p>
            <a:pPr marL="171450" indent="-171450">
              <a:buFont typeface="Arial,Sans-Serif"/>
              <a:buChar char="•"/>
            </a:pPr>
            <a:r>
              <a:rPr lang="en-US"/>
              <a:t>Save</a:t>
            </a:r>
          </a:p>
        </p:txBody>
      </p:sp>
      <p:sp>
        <p:nvSpPr>
          <p:cNvPr id="4" name="Slide Number Placeholder 3"/>
          <p:cNvSpPr>
            <a:spLocks noGrp="1"/>
          </p:cNvSpPr>
          <p:nvPr>
            <p:ph type="sldNum" sz="quarter" idx="5"/>
          </p:nvPr>
        </p:nvSpPr>
        <p:spPr/>
        <p:txBody>
          <a:bodyPr/>
          <a:lstStyle/>
          <a:p>
            <a:fld id="{03BFB5EF-09F1-4E17-8262-29F3E3BBD715}" type="slidenum">
              <a:rPr lang="en-US"/>
              <a:t>21</a:t>
            </a:fld>
            <a:endParaRPr lang="en-US"/>
          </a:p>
        </p:txBody>
      </p:sp>
    </p:spTree>
    <p:extLst>
      <p:ext uri="{BB962C8B-B14F-4D97-AF65-F5344CB8AC3E}">
        <p14:creationId xmlns:p14="http://schemas.microsoft.com/office/powerpoint/2010/main" val="775040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Requested format changes to "Book (Digital)"</a:t>
            </a:r>
            <a:endParaRPr lang="en-US">
              <a:solidFill>
                <a:srgbClr val="444444"/>
              </a:solidFill>
            </a:endParaRPr>
          </a:p>
          <a:p>
            <a:pPr marL="171450" indent="-171450">
              <a:buFont typeface="Arial,Sans-Serif"/>
              <a:buChar char="•"/>
            </a:pPr>
            <a:r>
              <a:rPr lang="en-US"/>
              <a:t>Label is applied (for analytics and creates a facet)</a:t>
            </a:r>
            <a:endParaRPr lang="en-US">
              <a:solidFill>
                <a:srgbClr val="444444"/>
              </a:solidFill>
            </a:endParaRPr>
          </a:p>
          <a:p>
            <a:pPr marL="171450" indent="-171450">
              <a:buFont typeface="Arial,Sans-Serif"/>
              <a:buChar char="•"/>
            </a:pPr>
            <a:r>
              <a:rPr lang="en-US"/>
              <a:t>Can now download electronic resource</a:t>
            </a:r>
          </a:p>
        </p:txBody>
      </p:sp>
      <p:sp>
        <p:nvSpPr>
          <p:cNvPr id="4" name="Slide Number Placeholder 3"/>
          <p:cNvSpPr>
            <a:spLocks noGrp="1"/>
          </p:cNvSpPr>
          <p:nvPr>
            <p:ph type="sldNum" sz="quarter" idx="5"/>
          </p:nvPr>
        </p:nvSpPr>
        <p:spPr/>
        <p:txBody>
          <a:bodyPr/>
          <a:lstStyle/>
          <a:p>
            <a:fld id="{03BFB5EF-09F1-4E17-8262-29F3E3BBD715}" type="slidenum">
              <a:rPr lang="en-US"/>
              <a:t>22</a:t>
            </a:fld>
            <a:endParaRPr lang="en-US"/>
          </a:p>
        </p:txBody>
      </p:sp>
    </p:spTree>
    <p:extLst>
      <p:ext uri="{BB962C8B-B14F-4D97-AF65-F5344CB8AC3E}">
        <p14:creationId xmlns:p14="http://schemas.microsoft.com/office/powerpoint/2010/main" val="3459363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Can now see the license terms</a:t>
            </a:r>
            <a:endParaRPr lang="en-US">
              <a:solidFill>
                <a:srgbClr val="444444"/>
              </a:solidFill>
            </a:endParaRPr>
          </a:p>
          <a:p>
            <a:pPr marL="171450" indent="-171450">
              <a:buFont typeface="Arial,Sans-Serif"/>
              <a:buChar char="•"/>
            </a:pPr>
            <a:r>
              <a:rPr lang="en-US"/>
              <a:t>Confirm interlibrary loan note reads "Full </a:t>
            </a:r>
            <a:r>
              <a:rPr lang="en-US" err="1"/>
              <a:t>ebook</a:t>
            </a:r>
            <a:r>
              <a:rPr lang="en-US"/>
              <a:t> ILL is permitted", if not then non-supply the request</a:t>
            </a:r>
            <a:endParaRPr lang="en-US">
              <a:solidFill>
                <a:srgbClr val="444444"/>
              </a:solidFill>
            </a:endParaRPr>
          </a:p>
          <a:p>
            <a:pPr marL="171450" indent="-171450">
              <a:buFont typeface="Arial,Sans-Serif"/>
              <a:buChar char="•"/>
            </a:pPr>
            <a:r>
              <a:rPr lang="en-US"/>
              <a:t>OPTIONAL: Add a note to partner that our license permits full e-book lending</a:t>
            </a:r>
            <a:endParaRPr lang="en-US">
              <a:solidFill>
                <a:srgbClr val="444444"/>
              </a:solidFill>
            </a:endParaRPr>
          </a:p>
          <a:p>
            <a:pPr marL="171450" indent="-171450">
              <a:buFont typeface="Arial,Sans-Serif"/>
              <a:buChar char="•"/>
            </a:pPr>
            <a:r>
              <a:rPr lang="en-US"/>
              <a:t>Go to vendor platform to download the file, then upload and submit </a:t>
            </a:r>
            <a:endParaRPr lang="en-US">
              <a:solidFill>
                <a:srgbClr val="444444"/>
              </a:solidFill>
            </a:endParaRPr>
          </a:p>
          <a:p>
            <a:pPr marL="171450" indent="-171450">
              <a:buFont typeface="Arial,Sans-Serif"/>
              <a:buChar char="•"/>
            </a:pPr>
            <a:r>
              <a:rPr lang="en-US"/>
              <a:t>More on download process later in the presentation</a:t>
            </a:r>
          </a:p>
        </p:txBody>
      </p:sp>
      <p:sp>
        <p:nvSpPr>
          <p:cNvPr id="4" name="Slide Number Placeholder 3"/>
          <p:cNvSpPr>
            <a:spLocks noGrp="1"/>
          </p:cNvSpPr>
          <p:nvPr>
            <p:ph type="sldNum" sz="quarter" idx="5"/>
          </p:nvPr>
        </p:nvSpPr>
        <p:spPr/>
        <p:txBody>
          <a:bodyPr/>
          <a:lstStyle/>
          <a:p>
            <a:fld id="{03BFB5EF-09F1-4E17-8262-29F3E3BBD715}" type="slidenum">
              <a:rPr lang="en-US"/>
              <a:t>23</a:t>
            </a:fld>
            <a:endParaRPr lang="en-US"/>
          </a:p>
        </p:txBody>
      </p:sp>
    </p:spTree>
    <p:extLst>
      <p:ext uri="{BB962C8B-B14F-4D97-AF65-F5344CB8AC3E}">
        <p14:creationId xmlns:p14="http://schemas.microsoft.com/office/powerpoint/2010/main" val="3699158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ea typeface="Calibri"/>
                <a:cs typeface="Calibri"/>
              </a:rPr>
              <a:t>Data will be updated </a:t>
            </a:r>
            <a:r>
              <a:rPr lang="en-US">
                <a:ea typeface="Calibri"/>
                <a:cs typeface="Calibri"/>
              </a:rPr>
              <a:t>up to July 6 for presentation on July 7</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24</a:t>
            </a:fld>
            <a:endParaRPr lang="en-US"/>
          </a:p>
        </p:txBody>
      </p:sp>
    </p:spTree>
    <p:extLst>
      <p:ext uri="{BB962C8B-B14F-4D97-AF65-F5344CB8AC3E}">
        <p14:creationId xmlns:p14="http://schemas.microsoft.com/office/powerpoint/2010/main" val="2256221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Normalizing e-book lending</a:t>
            </a:r>
          </a:p>
          <a:p>
            <a:pPr marL="171450" indent="-171450">
              <a:buFont typeface="Arial"/>
              <a:buChar char="•"/>
            </a:pPr>
            <a:r>
              <a:rPr lang="en-US">
                <a:ea typeface="Calibri"/>
                <a:cs typeface="Calibri"/>
              </a:rPr>
              <a:t>Still a lot of skepticism, novelty </a:t>
            </a:r>
          </a:p>
          <a:p>
            <a:pPr marL="171450" indent="-171450">
              <a:buFont typeface="Arial"/>
              <a:buChar char="•"/>
            </a:pPr>
            <a:r>
              <a:rPr lang="en-US">
                <a:ea typeface="Calibri"/>
                <a:cs typeface="Calibri"/>
              </a:rPr>
              <a:t>Tend to put restrictions on ourselves, read license agreements conservatively rather than exercise our rights  </a:t>
            </a:r>
          </a:p>
          <a:p>
            <a:pPr marL="171450" indent="-171450">
              <a:buFont typeface="Arial"/>
              <a:buChar char="•"/>
            </a:pPr>
            <a:r>
              <a:rPr lang="en-US">
                <a:ea typeface="Calibri"/>
                <a:cs typeface="Calibri"/>
              </a:rPr>
              <a:t>Lucky that our colleagues, supervisors have been very enthusiastic </a:t>
            </a:r>
          </a:p>
          <a:p>
            <a:pPr marL="171450" indent="-171450">
              <a:buFont typeface="Arial"/>
              <a:buChar char="•"/>
            </a:pPr>
            <a:endParaRPr lang="en-US">
              <a:ea typeface="Calibri"/>
              <a:cs typeface="Calibri"/>
            </a:endParaRPr>
          </a:p>
          <a:p>
            <a:r>
              <a:rPr lang="en-US">
                <a:ea typeface="Calibri"/>
                <a:cs typeface="Calibri"/>
              </a:rPr>
              <a:t>Facilitating requests on the borrowing side:</a:t>
            </a:r>
          </a:p>
          <a:p>
            <a:pPr marL="171450" indent="-171450">
              <a:buFont typeface="Arial"/>
              <a:buChar char="•"/>
            </a:pPr>
            <a:r>
              <a:rPr lang="en-US">
                <a:ea typeface="Calibri"/>
                <a:cs typeface="Calibri"/>
              </a:rPr>
              <a:t>Few libraries (including us) allow users to explicitly submit requests for e-books in their borrowing request forms</a:t>
            </a:r>
          </a:p>
          <a:p>
            <a:pPr marL="171450" indent="-171450">
              <a:buFont typeface="Arial"/>
              <a:buChar char="•"/>
            </a:pPr>
            <a:r>
              <a:rPr lang="en-US">
                <a:ea typeface="Calibri"/>
                <a:cs typeface="Calibri"/>
              </a:rPr>
              <a:t>Not enough of a critical mass of libraries lending e-books, fear that we set unrealistic expectations that we can get them </a:t>
            </a:r>
          </a:p>
          <a:p>
            <a:pPr marL="171450" indent="-171450">
              <a:buFont typeface="Arial"/>
              <a:buChar char="•"/>
            </a:pPr>
            <a:r>
              <a:rPr lang="en-US">
                <a:ea typeface="Calibri"/>
                <a:cs typeface="Calibri"/>
              </a:rPr>
              <a:t>Need to modify requests on our end for the time being</a:t>
            </a:r>
          </a:p>
          <a:p>
            <a:pPr marL="171450" indent="-171450">
              <a:buFont typeface="Arial"/>
              <a:buChar char="•"/>
            </a:pPr>
            <a:endParaRPr lang="en-US">
              <a:ea typeface="Calibri"/>
              <a:cs typeface="Calibri"/>
            </a:endParaRPr>
          </a:p>
          <a:p>
            <a:r>
              <a:rPr lang="en-US">
                <a:ea typeface="Calibri"/>
                <a:cs typeface="Calibri"/>
              </a:rPr>
              <a:t>Downloading a full PDF from some vendor platforms:</a:t>
            </a:r>
          </a:p>
          <a:p>
            <a:pPr marL="171450" indent="-171450">
              <a:buFont typeface="Arial"/>
              <a:buChar char="•"/>
            </a:pPr>
            <a:r>
              <a:rPr lang="en-US" err="1">
                <a:ea typeface="Calibri"/>
                <a:cs typeface="Calibri"/>
              </a:rPr>
              <a:t>Ebook</a:t>
            </a:r>
            <a:r>
              <a:rPr lang="en-US">
                <a:ea typeface="Calibri"/>
                <a:cs typeface="Calibri"/>
              </a:rPr>
              <a:t> platform UI and technology hasn't kept up with our licenses and for some vendors we can only download chapter PDFs.</a:t>
            </a:r>
          </a:p>
          <a:p>
            <a:pPr marL="171450" indent="-171450">
              <a:buFont typeface="Arial"/>
              <a:buChar char="•"/>
            </a:pPr>
            <a:r>
              <a:rPr lang="en-US">
                <a:ea typeface="Calibri"/>
                <a:cs typeface="Calibri"/>
              </a:rPr>
              <a:t>In cases where a full </a:t>
            </a:r>
            <a:r>
              <a:rPr lang="en-US" err="1">
                <a:ea typeface="Calibri"/>
                <a:cs typeface="Calibri"/>
              </a:rPr>
              <a:t>ebook</a:t>
            </a:r>
            <a:r>
              <a:rPr lang="en-US">
                <a:ea typeface="Calibri"/>
                <a:cs typeface="Calibri"/>
              </a:rPr>
              <a:t> isn't available for download as 1 single file, request through sales rep (and refer back to license when sending in request)</a:t>
            </a:r>
          </a:p>
          <a:p>
            <a:pPr marL="171450" indent="-171450">
              <a:buFont typeface="Arial"/>
              <a:buChar char="•"/>
            </a:pPr>
            <a:r>
              <a:rPr lang="en-US">
                <a:ea typeface="Calibri"/>
                <a:cs typeface="Calibri"/>
              </a:rPr>
              <a:t>Providing feedback to vendors through reps that lack of option to download or request full </a:t>
            </a:r>
            <a:r>
              <a:rPr lang="en-US" err="1">
                <a:ea typeface="Calibri"/>
                <a:cs typeface="Calibri"/>
              </a:rPr>
              <a:t>ebooks</a:t>
            </a:r>
            <a:r>
              <a:rPr lang="en-US">
                <a:ea typeface="Calibri"/>
                <a:cs typeface="Calibri"/>
              </a:rPr>
              <a:t> is </a:t>
            </a:r>
            <a:r>
              <a:rPr lang="en-US" err="1">
                <a:ea typeface="Calibri"/>
                <a:cs typeface="Calibri"/>
              </a:rPr>
              <a:t>inconvienent</a:t>
            </a:r>
            <a:r>
              <a:rPr lang="en-US">
                <a:ea typeface="Calibri"/>
                <a:cs typeface="Calibri"/>
              </a:rPr>
              <a:t> to carrying out normal library activities, such as ILL.</a:t>
            </a:r>
          </a:p>
          <a:p>
            <a:pPr marL="171450" indent="-171450">
              <a:buFont typeface="Arial"/>
              <a:buChar char="•"/>
            </a:pPr>
            <a:endParaRPr lang="en-US">
              <a:ea typeface="Calibri"/>
              <a:cs typeface="Calibri"/>
            </a:endParaRPr>
          </a:p>
          <a:p>
            <a:pPr marL="171450" indent="-171450">
              <a:buFont typeface="Arial"/>
              <a:buChar char="•"/>
            </a:pPr>
            <a:r>
              <a:rPr lang="en-US"/>
              <a:t>Not all e-books on Scholars Portal Books can be downloaded full text, so we have a workaround to get a </a:t>
            </a:r>
            <a:r>
              <a:rPr lang="en-US" err="1"/>
              <a:t>ful</a:t>
            </a:r>
            <a:r>
              <a:rPr lang="en-US"/>
              <a:t> text PDF from ACE using an admin token </a:t>
            </a:r>
            <a:endParaRPr lang="en-US">
              <a:solidFill>
                <a:srgbClr val="444444"/>
              </a:solidFill>
              <a:ea typeface="Calibri" panose="020F0502020204030204"/>
              <a:cs typeface="Calibri" panose="020F0502020204030204"/>
            </a:endParaRPr>
          </a:p>
          <a:p>
            <a:pPr marL="171450" indent="-171450">
              <a:buFont typeface="Arial"/>
              <a:buChar char="•"/>
            </a:pPr>
            <a:r>
              <a:rPr lang="en-US"/>
              <a:t>Not all e-books on other vendor platforms can be downloaded full next, or at least not easily (e.g. download all chapters and merge in ABBYY FineReader), so we contact Erin to obtain a file on our behalf</a:t>
            </a:r>
            <a:endParaRPr lang="en-US">
              <a:solidFill>
                <a:srgbClr val="444444"/>
              </a:solidFill>
              <a:ea typeface="Calibri" panose="020F0502020204030204"/>
              <a:cs typeface="Calibri" panose="020F0502020204030204"/>
            </a:endParaRPr>
          </a:p>
          <a:p>
            <a:pPr marL="171450" indent="-171450">
              <a:buFont typeface="Arial"/>
              <a:buChar char="•"/>
            </a:pPr>
            <a:r>
              <a:rPr lang="en-US"/>
              <a:t>Need to make this need explicit when negotiating ILL rights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r>
              <a:rPr lang="en-US">
                <a:ea typeface="Calibri" panose="020F0502020204030204"/>
                <a:cs typeface="Calibri" panose="020F0502020204030204"/>
              </a:rPr>
              <a:t>Transmitting large file sizes:</a:t>
            </a:r>
          </a:p>
          <a:p>
            <a:pPr marL="171450" indent="-171450">
              <a:buFont typeface="Arial"/>
              <a:buChar char="•"/>
            </a:pPr>
            <a:r>
              <a:rPr lang="en-US">
                <a:ea typeface="Calibri" panose="020F0502020204030204"/>
                <a:cs typeface="Calibri" panose="020F0502020204030204"/>
              </a:rPr>
              <a:t>Have been very lucky so far that almost all e-book files have been very manageable (&lt;5 MB)</a:t>
            </a:r>
          </a:p>
          <a:p>
            <a:pPr marL="171450" indent="-171450">
              <a:buFont typeface="Arial"/>
              <a:buChar char="•"/>
            </a:pPr>
            <a:r>
              <a:rPr lang="en-US">
                <a:ea typeface="Calibri" panose="020F0502020204030204"/>
                <a:cs typeface="Calibri" panose="020F0502020204030204"/>
              </a:rPr>
              <a:t>One example when vendor sent us a zip file (can't deliver that through Alma) and it was &gt;90 MB (also can't send that through Alma)</a:t>
            </a:r>
          </a:p>
          <a:p>
            <a:endParaRPr lang="en-US">
              <a:ea typeface="Calibri" panose="020F0502020204030204"/>
              <a:cs typeface="Calibri" panose="020F0502020204030204"/>
            </a:endParaRPr>
          </a:p>
          <a:p>
            <a:r>
              <a:rPr lang="en-US">
                <a:ea typeface="Calibri" panose="020F0502020204030204"/>
                <a:cs typeface="Calibri" panose="020F0502020204030204"/>
              </a:rPr>
              <a:t>Negotiating more licenses:</a:t>
            </a:r>
            <a:endParaRPr lang="en-US"/>
          </a:p>
          <a:p>
            <a:pPr marL="171450" indent="-171450">
              <a:buFont typeface="Arial"/>
              <a:buChar char="•"/>
            </a:pPr>
            <a:r>
              <a:rPr lang="en-US">
                <a:ea typeface="Calibri"/>
                <a:cs typeface="Calibri"/>
              </a:rPr>
              <a:t>License negotiation tactics: bring up full </a:t>
            </a:r>
            <a:r>
              <a:rPr lang="en-US" err="1">
                <a:ea typeface="Calibri"/>
                <a:cs typeface="Calibri"/>
              </a:rPr>
              <a:t>ebook</a:t>
            </a:r>
            <a:r>
              <a:rPr lang="en-US">
                <a:ea typeface="Calibri"/>
                <a:cs typeface="Calibri"/>
              </a:rPr>
              <a:t> ILL as library priority; continuity of normal library services; full </a:t>
            </a:r>
            <a:r>
              <a:rPr lang="en-US" err="1">
                <a:ea typeface="Calibri"/>
                <a:cs typeface="Calibri"/>
              </a:rPr>
              <a:t>ebook</a:t>
            </a:r>
            <a:r>
              <a:rPr lang="en-US">
                <a:ea typeface="Calibri"/>
                <a:cs typeface="Calibri"/>
              </a:rPr>
              <a:t> ILL delivery is now an expectation of users since libraries may only have an electronic version/it is more readily available. </a:t>
            </a:r>
          </a:p>
          <a:p>
            <a:pPr marL="171450" indent="-171450">
              <a:buFont typeface="Arial"/>
              <a:buChar char="•"/>
            </a:pPr>
            <a:r>
              <a:rPr lang="en-US">
                <a:ea typeface="Calibri"/>
                <a:cs typeface="Calibri"/>
              </a:rPr>
              <a:t>Vendors potentially worries about unlimited sharing of </a:t>
            </a:r>
            <a:r>
              <a:rPr lang="en-US" err="1">
                <a:ea typeface="Calibri"/>
                <a:cs typeface="Calibri"/>
              </a:rPr>
              <a:t>ebooks</a:t>
            </a:r>
            <a:r>
              <a:rPr lang="en-US">
                <a:ea typeface="Calibri"/>
                <a:cs typeface="Calibri"/>
              </a:rPr>
              <a:t> through ILL and market displacement of their catalogue. ILL has low market impact and ILL and publishing and coexisted for a while. Also useful to explain how the full </a:t>
            </a:r>
            <a:r>
              <a:rPr lang="en-US" err="1">
                <a:ea typeface="Calibri"/>
                <a:cs typeface="Calibri"/>
              </a:rPr>
              <a:t>ebook</a:t>
            </a:r>
            <a:r>
              <a:rPr lang="en-US">
                <a:ea typeface="Calibri"/>
                <a:cs typeface="Calibri"/>
              </a:rPr>
              <a:t> ILL process works (and how it may not differ from regular ILL practices) and be ready with prepared language.</a:t>
            </a:r>
          </a:p>
        </p:txBody>
      </p:sp>
      <p:sp>
        <p:nvSpPr>
          <p:cNvPr id="4" name="Slide Number Placeholder 3"/>
          <p:cNvSpPr>
            <a:spLocks noGrp="1"/>
          </p:cNvSpPr>
          <p:nvPr>
            <p:ph type="sldNum" sz="quarter" idx="5"/>
          </p:nvPr>
        </p:nvSpPr>
        <p:spPr/>
        <p:txBody>
          <a:bodyPr/>
          <a:lstStyle/>
          <a:p>
            <a:fld id="{03BFB5EF-09F1-4E17-8262-29F3E3BBD715}" type="slidenum">
              <a:rPr lang="en-US"/>
              <a:t>25</a:t>
            </a:fld>
            <a:endParaRPr lang="en-US"/>
          </a:p>
        </p:txBody>
      </p:sp>
    </p:spTree>
    <p:extLst>
      <p:ext uri="{BB962C8B-B14F-4D97-AF65-F5344CB8AC3E}">
        <p14:creationId xmlns:p14="http://schemas.microsoft.com/office/powerpoint/2010/main" val="3677672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Advocacy: </a:t>
            </a:r>
          </a:p>
          <a:p>
            <a:pPr marL="285750" indent="-285750">
              <a:buFont typeface="Arial"/>
              <a:buChar char="•"/>
            </a:pPr>
            <a:r>
              <a:rPr lang="en-US">
                <a:ea typeface="Calibri"/>
                <a:cs typeface="Calibri"/>
              </a:rPr>
              <a:t>Getting the word out to the ILL community through talks like this </a:t>
            </a:r>
            <a:endParaRPr lang="en-US"/>
          </a:p>
          <a:p>
            <a:pPr marL="285750" indent="-285750">
              <a:buFont typeface="Arial"/>
              <a:buChar char="•"/>
            </a:pPr>
            <a:r>
              <a:rPr lang="en-US">
                <a:ea typeface="Calibri"/>
                <a:cs typeface="Calibri"/>
              </a:rPr>
              <a:t>BLC e-book ILL lender tracker - </a:t>
            </a:r>
            <a:r>
              <a:rPr lang="en-US">
                <a:hlinkClick r:id="rId3"/>
              </a:rPr>
              <a:t>https://blc.org/e-book-ill-lender-tracker</a:t>
            </a:r>
            <a:r>
              <a:rPr lang="en-US"/>
              <a:t> </a:t>
            </a:r>
          </a:p>
          <a:p>
            <a:pPr marL="285750" indent="-285750">
              <a:buFont typeface="Arial"/>
              <a:buChar char="•"/>
            </a:pPr>
            <a:r>
              <a:rPr lang="en-US">
                <a:ea typeface="Calibri"/>
                <a:cs typeface="Calibri"/>
              </a:rPr>
              <a:t>BCL digital lending toolkit - </a:t>
            </a:r>
            <a:r>
              <a:rPr lang="en-US">
                <a:hlinkClick r:id="rId4"/>
              </a:rPr>
              <a:t>https://dlt.blc.org/</a:t>
            </a:r>
            <a:r>
              <a:rPr lang="en-US"/>
              <a:t> </a:t>
            </a:r>
          </a:p>
          <a:p>
            <a:pPr marL="285750" indent="-285750">
              <a:buFont typeface="Arial"/>
              <a:buChar char="•"/>
            </a:pPr>
            <a:r>
              <a:rPr lang="en-US">
                <a:ea typeface="Calibri"/>
                <a:cs typeface="Calibri"/>
              </a:rPr>
              <a:t>BCL digital lenders forum - </a:t>
            </a:r>
            <a:r>
              <a:rPr lang="en-US">
                <a:hlinkClick r:id="rId5"/>
              </a:rPr>
              <a:t>https://blc.org/digital-lenders-forum</a:t>
            </a:r>
            <a:r>
              <a:rPr lang="en-US"/>
              <a:t> </a:t>
            </a:r>
          </a:p>
          <a:p>
            <a:pPr marL="285750" indent="-285750">
              <a:buFont typeface="Arial"/>
              <a:buChar char="•"/>
            </a:pPr>
            <a:endParaRPr lang="en-US">
              <a:ea typeface="Calibri"/>
              <a:cs typeface="Calibri"/>
            </a:endParaRPr>
          </a:p>
          <a:p>
            <a:r>
              <a:rPr lang="en-US">
                <a:ea typeface="Calibri"/>
                <a:cs typeface="Calibri"/>
              </a:rPr>
              <a:t>ILL rights part of all future license negotiations: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a:ea typeface="Calibri"/>
                <a:cs typeface="Calibri"/>
              </a:rPr>
              <a:t>Full </a:t>
            </a:r>
            <a:r>
              <a:rPr lang="en-US" err="1">
                <a:ea typeface="Calibri"/>
                <a:cs typeface="Calibri"/>
              </a:rPr>
              <a:t>ebook</a:t>
            </a:r>
            <a:r>
              <a:rPr lang="en-US">
                <a:ea typeface="Calibri"/>
                <a:cs typeface="Calibri"/>
              </a:rPr>
              <a:t> ILL is now a normal expectation of our library services and we are making efforts to add this permitted use in frontlist renewals through new licenses or amendments, where appropriate.</a:t>
            </a:r>
          </a:p>
          <a:p>
            <a:endParaRPr lang="en-US">
              <a:ea typeface="Calibri"/>
              <a:cs typeface="Calibri"/>
            </a:endParaRPr>
          </a:p>
          <a:p>
            <a:r>
              <a:rPr lang="en-US">
                <a:ea typeface="Calibri"/>
                <a:cs typeface="Calibri"/>
              </a:rPr>
              <a:t>Downsview:</a:t>
            </a:r>
            <a:endParaRPr lang="en-US"/>
          </a:p>
          <a:p>
            <a:pPr marL="171450" indent="-171450">
              <a:buFont typeface="Arial"/>
              <a:buChar char="•"/>
            </a:pPr>
            <a:r>
              <a:rPr lang="en-US">
                <a:ea typeface="Calibri"/>
                <a:cs typeface="Calibri"/>
              </a:rPr>
              <a:t>Internet Archive now has a scribe stationed at Downsview as of a few weeks ago, we're working on a project to intercept physical ILL requests from the Downsview collection, have them scanned to Internet Archive and fulfill the ILL request with a link</a:t>
            </a:r>
          </a:p>
          <a:p>
            <a:pPr marL="171450" indent="-171450">
              <a:buFont typeface="Arial"/>
              <a:buChar char="•"/>
            </a:pPr>
            <a:r>
              <a:rPr lang="en-US">
                <a:ea typeface="Calibri"/>
                <a:cs typeface="Calibri"/>
              </a:rPr>
              <a:t>Internet Archive might also offer some possibilities around CDL, will investigate further </a:t>
            </a:r>
          </a:p>
          <a:p>
            <a:pPr marL="171450" indent="-171450">
              <a:buFont typeface="Arial"/>
              <a:buChar char="•"/>
            </a:pPr>
            <a:endParaRPr lang="en-US">
              <a:ea typeface="Calibri"/>
              <a:cs typeface="Calibri"/>
            </a:endParaRPr>
          </a:p>
          <a:p>
            <a:r>
              <a:rPr lang="en-US">
                <a:ea typeface="Calibri"/>
                <a:cs typeface="Calibri"/>
              </a:rPr>
              <a:t>Outside Alma resource sharing </a:t>
            </a:r>
          </a:p>
          <a:p>
            <a:pPr marL="171450" indent="-171450">
              <a:buFont typeface="Arial"/>
              <a:buChar char="•"/>
            </a:pPr>
            <a:r>
              <a:rPr lang="en-US">
                <a:ea typeface="Calibri"/>
                <a:cs typeface="Calibri"/>
              </a:rPr>
              <a:t>We also lend through OCLC </a:t>
            </a:r>
            <a:r>
              <a:rPr lang="en-US" err="1">
                <a:ea typeface="Calibri"/>
                <a:cs typeface="Calibri"/>
              </a:rPr>
              <a:t>WorldShare</a:t>
            </a:r>
            <a:r>
              <a:rPr lang="en-US">
                <a:ea typeface="Calibri"/>
                <a:cs typeface="Calibri"/>
              </a:rPr>
              <a:t>, especially to international libraries, profiled group for whole e-book lending (</a:t>
            </a:r>
            <a:r>
              <a:rPr lang="en-US"/>
              <a:t>EBOK)</a:t>
            </a:r>
            <a:r>
              <a:rPr lang="en-US">
                <a:ea typeface="Calibri"/>
                <a:cs typeface="Calibri"/>
              </a:rPr>
              <a:t> (approx. 30 members)</a:t>
            </a:r>
          </a:p>
          <a:p>
            <a:pPr marL="171450" indent="-171450">
              <a:buFont typeface="Arial"/>
              <a:buChar char="•"/>
            </a:pPr>
            <a:r>
              <a:rPr lang="en-US">
                <a:ea typeface="Calibri"/>
                <a:cs typeface="Calibri"/>
              </a:rPr>
              <a:t>Rapido has an e-book lending pod </a:t>
            </a:r>
          </a:p>
        </p:txBody>
      </p:sp>
      <p:sp>
        <p:nvSpPr>
          <p:cNvPr id="4" name="Slide Number Placeholder 3"/>
          <p:cNvSpPr>
            <a:spLocks noGrp="1"/>
          </p:cNvSpPr>
          <p:nvPr>
            <p:ph type="sldNum" sz="quarter" idx="5"/>
          </p:nvPr>
        </p:nvSpPr>
        <p:spPr/>
        <p:txBody>
          <a:bodyPr/>
          <a:lstStyle/>
          <a:p>
            <a:fld id="{03BFB5EF-09F1-4E17-8262-29F3E3BBD715}" type="slidenum">
              <a:rPr lang="en-US"/>
              <a:t>26</a:t>
            </a:fld>
            <a:endParaRPr lang="en-US"/>
          </a:p>
        </p:txBody>
      </p:sp>
    </p:spTree>
    <p:extLst>
      <p:ext uri="{BB962C8B-B14F-4D97-AF65-F5344CB8AC3E}">
        <p14:creationId xmlns:p14="http://schemas.microsoft.com/office/powerpoint/2010/main" val="2983270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FB5EF-09F1-4E17-8262-29F3E3BBD715}" type="slidenum">
              <a:rPr lang="en-CA" smtClean="0"/>
              <a:t>27</a:t>
            </a:fld>
            <a:endParaRPr lang="en-CA"/>
          </a:p>
        </p:txBody>
      </p:sp>
    </p:spTree>
    <p:extLst>
      <p:ext uri="{BB962C8B-B14F-4D97-AF65-F5344CB8AC3E}">
        <p14:creationId xmlns:p14="http://schemas.microsoft.com/office/powerpoint/2010/main" val="338034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BFB5EF-09F1-4E17-8262-29F3E3BBD715}" type="slidenum">
              <a:rPr lang="en-CA" smtClean="0"/>
              <a:t>28</a:t>
            </a:fld>
            <a:endParaRPr lang="en-CA"/>
          </a:p>
        </p:txBody>
      </p:sp>
    </p:spTree>
    <p:extLst>
      <p:ext uri="{BB962C8B-B14F-4D97-AF65-F5344CB8AC3E}">
        <p14:creationId xmlns:p14="http://schemas.microsoft.com/office/powerpoint/2010/main" val="199996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E-preferred collection policy:</a:t>
            </a:r>
          </a:p>
          <a:p>
            <a:pPr marL="171450" indent="-171450">
              <a:buFont typeface="Arial"/>
              <a:buChar char="•"/>
            </a:pPr>
            <a:r>
              <a:rPr lang="en-US" err="1">
                <a:ea typeface="Calibri"/>
                <a:cs typeface="Calibri"/>
              </a:rPr>
              <a:t>UofT</a:t>
            </a:r>
            <a:r>
              <a:rPr lang="en-US">
                <a:ea typeface="Calibri"/>
                <a:cs typeface="Calibri"/>
              </a:rPr>
              <a:t> has ~4 million e-resources across various formats.</a:t>
            </a:r>
          </a:p>
          <a:p>
            <a:pPr marL="171450" indent="-171450">
              <a:buFont typeface="Arial"/>
              <a:buChar char="•"/>
            </a:pPr>
            <a:r>
              <a:rPr lang="en-US">
                <a:ea typeface="Calibri"/>
                <a:cs typeface="Calibri"/>
              </a:rPr>
              <a:t>For books, in the last 15 or so years, the central library has built a large academic </a:t>
            </a:r>
            <a:r>
              <a:rPr lang="en-US" err="1">
                <a:ea typeface="Calibri"/>
                <a:cs typeface="Calibri"/>
              </a:rPr>
              <a:t>ebook</a:t>
            </a:r>
            <a:r>
              <a:rPr lang="en-US">
                <a:ea typeface="Calibri"/>
                <a:cs typeface="Calibri"/>
              </a:rPr>
              <a:t> collection using frontlist agreements with publishers and more recently, e-preferred approval plans. </a:t>
            </a:r>
          </a:p>
          <a:p>
            <a:pPr marL="171450" indent="-171450">
              <a:buFont typeface="Arial"/>
              <a:buChar char="•"/>
            </a:pPr>
            <a:r>
              <a:rPr lang="en-US">
                <a:ea typeface="Calibri"/>
                <a:cs typeface="Calibri"/>
              </a:rPr>
              <a:t>Frontlist agreements allow the library to build relationships with publishers while acquiring annual catalogs of their published works through frontlist and backlist purchases. Through these agreements, we have also obtained broad user rights and local load access through Scholars Portal.</a:t>
            </a:r>
          </a:p>
          <a:p>
            <a:pPr marL="171450" indent="-171450">
              <a:buFont typeface="Arial"/>
              <a:buChar char="•"/>
            </a:pPr>
            <a:r>
              <a:rPr lang="en-US">
                <a:ea typeface="Calibri"/>
                <a:cs typeface="Calibri"/>
              </a:rPr>
              <a:t>Over the years, it’s been important to us to build up ownership over access to </a:t>
            </a:r>
            <a:r>
              <a:rPr lang="en-US" err="1">
                <a:ea typeface="Calibri"/>
                <a:cs typeface="Calibri"/>
              </a:rPr>
              <a:t>ebook</a:t>
            </a:r>
            <a:r>
              <a:rPr lang="en-US">
                <a:ea typeface="Calibri"/>
                <a:cs typeface="Calibri"/>
              </a:rPr>
              <a:t> collections while leveraging our relationship with Scholars Portal as a repository and </a:t>
            </a:r>
            <a:r>
              <a:rPr lang="en-US" err="1">
                <a:ea typeface="Calibri"/>
                <a:cs typeface="Calibri"/>
              </a:rPr>
              <a:t>ebook</a:t>
            </a:r>
            <a:r>
              <a:rPr lang="en-US">
                <a:ea typeface="Calibri"/>
                <a:cs typeface="Calibri"/>
              </a:rPr>
              <a:t> platform.</a:t>
            </a:r>
          </a:p>
          <a:p>
            <a:pPr marL="171450" indent="-171450">
              <a:buFont typeface="Arial"/>
              <a:buChar char="•"/>
            </a:pPr>
            <a:r>
              <a:rPr lang="en-US">
                <a:ea typeface="Calibri"/>
                <a:cs typeface="Calibri"/>
              </a:rPr>
              <a:t>Due to this longstanding relationship, we have been able to acquire local load rights for all our major </a:t>
            </a:r>
            <a:r>
              <a:rPr lang="en-US" err="1">
                <a:ea typeface="Calibri"/>
                <a:cs typeface="Calibri"/>
              </a:rPr>
              <a:t>ebook</a:t>
            </a:r>
            <a:r>
              <a:rPr lang="en-US">
                <a:ea typeface="Calibri"/>
                <a:cs typeface="Calibri"/>
              </a:rPr>
              <a:t> frontlist agreements. This secondary source of access, alongside the publisher platform, is beneficial when there’s an access issue on the publisher site, or we’re seeking to fulfill ILL requests.</a:t>
            </a:r>
          </a:p>
          <a:p>
            <a:pPr marL="171450" indent="-171450">
              <a:buFont typeface="Arial"/>
              <a:buChar char="•"/>
            </a:pPr>
            <a:endParaRPr lang="en-US">
              <a:ea typeface="Calibri"/>
              <a:cs typeface="Calibri"/>
            </a:endParaRPr>
          </a:p>
          <a:p>
            <a:r>
              <a:rPr lang="en-US">
                <a:ea typeface="Calibri"/>
                <a:cs typeface="Calibri"/>
              </a:rPr>
              <a:t>ILL service disruptions:</a:t>
            </a:r>
          </a:p>
          <a:p>
            <a:pPr marL="171450" indent="-171450">
              <a:buFont typeface="Arial"/>
              <a:buChar char="•"/>
            </a:pPr>
            <a:r>
              <a:rPr lang="en-US">
                <a:ea typeface="Calibri"/>
                <a:cs typeface="Calibri"/>
              </a:rPr>
              <a:t>All these issues nudged us to desire alternatives to shipping physical books</a:t>
            </a:r>
          </a:p>
          <a:p>
            <a:pPr marL="171450" indent="-171450">
              <a:buFont typeface="Arial"/>
              <a:buChar char="•"/>
            </a:pPr>
            <a:r>
              <a:rPr lang="en-US">
                <a:ea typeface="Calibri"/>
                <a:cs typeface="Calibri"/>
              </a:rPr>
              <a:t>Tariffs were the last straw </a:t>
            </a:r>
          </a:p>
          <a:p>
            <a:pPr marL="171450" indent="-171450">
              <a:buFont typeface="Arial"/>
              <a:buChar char="•"/>
            </a:pPr>
            <a:endParaRPr lang="en-US">
              <a:ea typeface="Calibri"/>
              <a:cs typeface="Calibri"/>
            </a:endParaRPr>
          </a:p>
          <a:p>
            <a:r>
              <a:rPr lang="en-US">
                <a:ea typeface="Calibri"/>
                <a:cs typeface="Calibri"/>
              </a:rPr>
              <a:t>Non-returnable, DRM-free e-book ILL:</a:t>
            </a:r>
          </a:p>
          <a:p>
            <a:pPr marL="171450" indent="-171450">
              <a:buFont typeface="Arial"/>
              <a:buChar char="•"/>
            </a:pPr>
            <a:r>
              <a:rPr lang="en-US" err="1">
                <a:ea typeface="Calibri"/>
                <a:cs typeface="Calibri"/>
              </a:rPr>
              <a:t>Labour</a:t>
            </a:r>
            <a:r>
              <a:rPr lang="en-US">
                <a:ea typeface="Calibri"/>
                <a:cs typeface="Calibri"/>
              </a:rPr>
              <a:t> is an issue as well, want the most familiar workflow to our staff with the least amount of new work </a:t>
            </a:r>
          </a:p>
          <a:p>
            <a:pPr marL="171450" indent="-171450">
              <a:buFont typeface="Arial"/>
              <a:buChar char="•"/>
            </a:pPr>
            <a:r>
              <a:rPr lang="en-US">
                <a:ea typeface="Calibri"/>
                <a:cs typeface="Calibri"/>
              </a:rPr>
              <a:t>Today we are talking about a workflow no different from sending a book chapter or a journal article which we've been doing for many years </a:t>
            </a:r>
          </a:p>
          <a:p>
            <a:pPr marL="171450" indent="-171450">
              <a:buFont typeface="Arial"/>
              <a:buChar char="•"/>
            </a:pPr>
            <a:r>
              <a:rPr lang="en-US">
                <a:ea typeface="Calibri"/>
                <a:cs typeface="Calibri"/>
              </a:rPr>
              <a:t>CDL can involve digitization, pulling the print copy out of circulation, etc.</a:t>
            </a:r>
          </a:p>
          <a:p>
            <a:pPr marL="171450" indent="-171450">
              <a:buFont typeface="Arial"/>
              <a:buChar char="•"/>
            </a:pPr>
            <a:r>
              <a:rPr lang="en-US">
                <a:ea typeface="Calibri"/>
                <a:cs typeface="Calibri"/>
              </a:rPr>
              <a:t>DRM e-book lending can involve platform restrictions such as tokenized access, e-readers, limited viewing duration, etc. </a:t>
            </a: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03BFB5EF-09F1-4E17-8262-29F3E3BBD715}" type="slidenum">
              <a:rPr lang="en-US"/>
              <a:t>4</a:t>
            </a:fld>
            <a:endParaRPr lang="en-US"/>
          </a:p>
        </p:txBody>
      </p:sp>
    </p:spTree>
    <p:extLst>
      <p:ext uri="{BB962C8B-B14F-4D97-AF65-F5344CB8AC3E}">
        <p14:creationId xmlns:p14="http://schemas.microsoft.com/office/powerpoint/2010/main" val="113740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Over past year or so, we have secured additional ILL rights that explicitly and clearly permits full </a:t>
            </a:r>
            <a:r>
              <a:rPr lang="en-US" err="1">
                <a:ea typeface="Calibri"/>
                <a:cs typeface="Calibri"/>
              </a:rPr>
              <a:t>ebook</a:t>
            </a:r>
            <a:r>
              <a:rPr lang="en-US">
                <a:ea typeface="Calibri"/>
                <a:cs typeface="Calibri"/>
              </a:rPr>
              <a:t> ILL. To date, we have full </a:t>
            </a:r>
            <a:r>
              <a:rPr lang="en-US" err="1">
                <a:ea typeface="Calibri"/>
                <a:cs typeface="Calibri"/>
              </a:rPr>
              <a:t>ebook</a:t>
            </a:r>
            <a:r>
              <a:rPr lang="en-US">
                <a:ea typeface="Calibri"/>
                <a:cs typeface="Calibri"/>
              </a:rPr>
              <a:t> ILL rights, with some minor carve-outs, for 5 major publishers that we purchase frontlist collections from.</a:t>
            </a:r>
          </a:p>
          <a:p>
            <a:endParaRPr lang="en-US">
              <a:ea typeface="Calibri"/>
              <a:cs typeface="Calibri"/>
            </a:endParaRPr>
          </a:p>
          <a:p>
            <a:r>
              <a:rPr lang="en-US">
                <a:ea typeface="Calibri"/>
                <a:cs typeface="Calibri"/>
              </a:rPr>
              <a:t>A rough calculation of the number of </a:t>
            </a:r>
            <a:r>
              <a:rPr lang="en-US" err="1">
                <a:ea typeface="Calibri"/>
                <a:cs typeface="Calibri"/>
              </a:rPr>
              <a:t>ebooks</a:t>
            </a:r>
            <a:r>
              <a:rPr lang="en-US">
                <a:ea typeface="Calibri"/>
                <a:cs typeface="Calibri"/>
              </a:rPr>
              <a:t> we have received from publishers is just about 964,000.</a:t>
            </a:r>
          </a:p>
          <a:p>
            <a:r>
              <a:rPr lang="en-US">
                <a:ea typeface="Calibri"/>
                <a:cs typeface="Calibri"/>
              </a:rPr>
              <a:t>Of that total, 334 000 are available for full </a:t>
            </a:r>
            <a:r>
              <a:rPr lang="en-US" err="1">
                <a:ea typeface="Calibri"/>
                <a:cs typeface="Calibri"/>
              </a:rPr>
              <a:t>ebook</a:t>
            </a:r>
            <a:r>
              <a:rPr lang="en-US">
                <a:ea typeface="Calibri"/>
                <a:cs typeface="Calibri"/>
              </a:rPr>
              <a:t> ILL.</a:t>
            </a:r>
          </a:p>
          <a:p>
            <a:r>
              <a:rPr lang="en-US">
                <a:ea typeface="Calibri"/>
                <a:cs typeface="Calibri"/>
              </a:rPr>
              <a:t>These numbers exclude Scholars Portal copies, which should theoretically be a 1:1 relationship with the publisher copy and total count. </a:t>
            </a:r>
          </a:p>
        </p:txBody>
      </p:sp>
      <p:sp>
        <p:nvSpPr>
          <p:cNvPr id="4" name="Slide Number Placeholder 3"/>
          <p:cNvSpPr>
            <a:spLocks noGrp="1"/>
          </p:cNvSpPr>
          <p:nvPr>
            <p:ph type="sldNum" sz="quarter" idx="5"/>
          </p:nvPr>
        </p:nvSpPr>
        <p:spPr/>
        <p:txBody>
          <a:bodyPr/>
          <a:lstStyle/>
          <a:p>
            <a:fld id="{03BFB5EF-09F1-4E17-8262-29F3E3BBD715}" type="slidenum">
              <a:t>5</a:t>
            </a:fld>
            <a:endParaRPr lang="en-US"/>
          </a:p>
        </p:txBody>
      </p:sp>
    </p:spTree>
    <p:extLst>
      <p:ext uri="{BB962C8B-B14F-4D97-AF65-F5344CB8AC3E}">
        <p14:creationId xmlns:p14="http://schemas.microsoft.com/office/powerpoint/2010/main" val="141628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we have these rights, now what?</a:t>
            </a:r>
          </a:p>
          <a:p>
            <a:r>
              <a:rPr lang="en-US">
                <a:ea typeface="Calibri"/>
                <a:cs typeface="Calibri"/>
              </a:rPr>
              <a:t>We will need to display these rights in our catalogue so that users, ILL staff both internal and external to </a:t>
            </a:r>
            <a:r>
              <a:rPr lang="en-US" err="1">
                <a:ea typeface="Calibri"/>
                <a:cs typeface="Calibri"/>
              </a:rPr>
              <a:t>UofT</a:t>
            </a:r>
            <a:r>
              <a:rPr lang="en-US">
                <a:ea typeface="Calibri"/>
                <a:cs typeface="Calibri"/>
              </a:rPr>
              <a:t> know that the full </a:t>
            </a:r>
            <a:r>
              <a:rPr lang="en-US" err="1">
                <a:ea typeface="Calibri"/>
                <a:cs typeface="Calibri"/>
              </a:rPr>
              <a:t>ebook</a:t>
            </a:r>
            <a:r>
              <a:rPr lang="en-US">
                <a:ea typeface="Calibri"/>
                <a:cs typeface="Calibri"/>
              </a:rPr>
              <a:t> can be requested or borrowed.</a:t>
            </a:r>
          </a:p>
          <a:p>
            <a:r>
              <a:rPr lang="en-US">
                <a:ea typeface="Calibri"/>
                <a:cs typeface="Calibri"/>
              </a:rPr>
              <a:t>This work starts in Alma and goes through our Collection Services department.</a:t>
            </a:r>
          </a:p>
          <a:p>
            <a:r>
              <a:rPr lang="en-US">
                <a:ea typeface="Calibri"/>
                <a:cs typeface="Calibri"/>
              </a:rPr>
              <a:t>First, a final license is reviewed and license terms are entered into a local spreadsheet for record keeping. </a:t>
            </a:r>
          </a:p>
          <a:p>
            <a:r>
              <a:rPr lang="en-US">
                <a:ea typeface="Calibri"/>
                <a:cs typeface="Calibri"/>
              </a:rPr>
              <a:t>Then, license terms from the spreadsheet are entered into Alma's license module. Of specific interest for this presentation, we code the following ILL terms: ILL general (print), ILL secure electronic, ILL electronic (email). These are all standard permissions that would be outlined in a license's permitted uses. </a:t>
            </a:r>
          </a:p>
          <a:p>
            <a:r>
              <a:rPr lang="en-US">
                <a:ea typeface="Calibri"/>
                <a:cs typeface="Calibri"/>
              </a:rPr>
              <a:t>We also use "Interlibrary loan note" to indicate if there are specific conditions to requesting or borrowing the electronic materials, such as may only distribute in Canada, or a specific amount. This is the field where we indicate if full </a:t>
            </a:r>
            <a:r>
              <a:rPr lang="en-US" err="1">
                <a:ea typeface="Calibri"/>
                <a:cs typeface="Calibri"/>
              </a:rPr>
              <a:t>ebook</a:t>
            </a:r>
            <a:r>
              <a:rPr lang="en-US">
                <a:ea typeface="Calibri"/>
                <a:cs typeface="Calibri"/>
              </a:rPr>
              <a:t> is allowed with the standard language "Full </a:t>
            </a:r>
            <a:r>
              <a:rPr lang="en-US" err="1">
                <a:ea typeface="Calibri"/>
                <a:cs typeface="Calibri"/>
              </a:rPr>
              <a:t>ebook</a:t>
            </a:r>
            <a:r>
              <a:rPr lang="en-US">
                <a:ea typeface="Calibri"/>
                <a:cs typeface="Calibri"/>
              </a:rPr>
              <a:t> ILL is permitted".</a:t>
            </a:r>
          </a:p>
          <a:p>
            <a:endParaRPr lang="en-US">
              <a:ea typeface="Calibri"/>
              <a:cs typeface="Calibri"/>
            </a:endParaRPr>
          </a:p>
          <a:p>
            <a:r>
              <a:rPr lang="en-US">
                <a:ea typeface="Calibri"/>
                <a:cs typeface="Calibri"/>
              </a:rPr>
              <a:t>Sidenote, since </a:t>
            </a:r>
            <a:r>
              <a:rPr lang="en-US" err="1">
                <a:ea typeface="Calibri"/>
                <a:cs typeface="Calibri"/>
              </a:rPr>
              <a:t>UofT</a:t>
            </a:r>
            <a:r>
              <a:rPr lang="en-US">
                <a:ea typeface="Calibri"/>
                <a:cs typeface="Calibri"/>
              </a:rPr>
              <a:t> is not part of CF, we don't operate ​or see the network zone and all our licenses are entered and assigned to inventory manually.</a:t>
            </a:r>
          </a:p>
        </p:txBody>
      </p:sp>
      <p:sp>
        <p:nvSpPr>
          <p:cNvPr id="4" name="Slide Number Placeholder 3"/>
          <p:cNvSpPr>
            <a:spLocks noGrp="1"/>
          </p:cNvSpPr>
          <p:nvPr>
            <p:ph type="sldNum" sz="quarter" idx="5"/>
          </p:nvPr>
        </p:nvSpPr>
        <p:spPr/>
        <p:txBody>
          <a:bodyPr/>
          <a:lstStyle/>
          <a:p>
            <a:fld id="{03BFB5EF-09F1-4E17-8262-29F3E3BBD715}" type="slidenum">
              <a:rPr lang="en-US"/>
              <a:t>6</a:t>
            </a:fld>
            <a:endParaRPr lang="en-US"/>
          </a:p>
        </p:txBody>
      </p:sp>
    </p:spTree>
    <p:extLst>
      <p:ext uri="{BB962C8B-B14F-4D97-AF65-F5344CB8AC3E}">
        <p14:creationId xmlns:p14="http://schemas.microsoft.com/office/powerpoint/2010/main" val="152025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Within Alma's configurations, you can determine what terms and values display to in the public catalogue. Meaning, you can enter a value in Alma and choose to note display it in Primo. For ILL, we opted to display all relevant terms to help staff make determinations about ILL availability.</a:t>
            </a:r>
          </a:p>
          <a:p>
            <a:r>
              <a:rPr lang="en-US" dirty="0">
                <a:ea typeface="Calibri"/>
                <a:cs typeface="Calibri"/>
              </a:rPr>
              <a:t>The screenshot on the left is the Alma license values and the screenshot on the right is how this appears in Primo. We also include a hyperlink in our license terms to a page which describes suitable use of licensed e-resources and definitions of terms listed here.</a:t>
            </a:r>
          </a:p>
        </p:txBody>
      </p:sp>
      <p:sp>
        <p:nvSpPr>
          <p:cNvPr id="4" name="Slide Number Placeholder 3"/>
          <p:cNvSpPr>
            <a:spLocks noGrp="1"/>
          </p:cNvSpPr>
          <p:nvPr>
            <p:ph type="sldNum" sz="quarter" idx="5"/>
          </p:nvPr>
        </p:nvSpPr>
        <p:spPr/>
        <p:txBody>
          <a:bodyPr/>
          <a:lstStyle/>
          <a:p>
            <a:fld id="{03BFB5EF-09F1-4E17-8262-29F3E3BBD715}" type="slidenum">
              <a:rPr lang="en-US"/>
              <a:t>7</a:t>
            </a:fld>
            <a:endParaRPr lang="en-US"/>
          </a:p>
        </p:txBody>
      </p:sp>
    </p:spTree>
    <p:extLst>
      <p:ext uri="{BB962C8B-B14F-4D97-AF65-F5344CB8AC3E}">
        <p14:creationId xmlns:p14="http://schemas.microsoft.com/office/powerpoint/2010/main" val="159257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also record some additional information that may be relevant when evaluating the availability of our collection to support library services, such as ILL. </a:t>
            </a:r>
          </a:p>
          <a:p>
            <a:r>
              <a:rPr lang="en-US">
                <a:ea typeface="Calibri"/>
                <a:cs typeface="Calibri"/>
              </a:rPr>
              <a:t>If a license includes mention of section 29 or 30 f the Canadian Copyright Ace, I will enter a note on the license's profile in Alma indicating as such.</a:t>
            </a:r>
          </a:p>
          <a:p>
            <a:r>
              <a:rPr lang="en-US">
                <a:ea typeface="Calibri"/>
                <a:cs typeface="Calibri"/>
              </a:rPr>
              <a:t>As well, we will also record whether the license recognizes a Canadian legal framework, such as copyright. </a:t>
            </a:r>
          </a:p>
          <a:p>
            <a:endParaRPr lang="en-US">
              <a:ea typeface="Calibri"/>
              <a:cs typeface="Calibri"/>
            </a:endParaRPr>
          </a:p>
          <a:p>
            <a:r>
              <a:rPr lang="en-US">
                <a:ea typeface="Calibri"/>
                <a:cs typeface="Calibri"/>
              </a:rPr>
              <a:t>Editing licenses in Alma is very manual. We're not aware of any jobs that can be run to update license terms, so it is useful to be exhaustive in what is recorded in case if proves useful at some point in the future. Otherwise, you'd need to go back to the main license for review and update individual licenses manually.</a:t>
            </a:r>
          </a:p>
        </p:txBody>
      </p:sp>
      <p:sp>
        <p:nvSpPr>
          <p:cNvPr id="4" name="Slide Number Placeholder 3"/>
          <p:cNvSpPr>
            <a:spLocks noGrp="1"/>
          </p:cNvSpPr>
          <p:nvPr>
            <p:ph type="sldNum" sz="quarter" idx="5"/>
          </p:nvPr>
        </p:nvSpPr>
        <p:spPr/>
        <p:txBody>
          <a:bodyPr/>
          <a:lstStyle/>
          <a:p>
            <a:fld id="{03BFB5EF-09F1-4E17-8262-29F3E3BBD715}" type="slidenum">
              <a:rPr lang="en-US"/>
              <a:t>8</a:t>
            </a:fld>
            <a:endParaRPr lang="en-US"/>
          </a:p>
        </p:txBody>
      </p:sp>
    </p:spTree>
    <p:extLst>
      <p:ext uri="{BB962C8B-B14F-4D97-AF65-F5344CB8AC3E}">
        <p14:creationId xmlns:p14="http://schemas.microsoft.com/office/powerpoint/2010/main" val="386435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at this point the license has been finalized, entered into a local coding sheet and has been entered in Alma.</a:t>
            </a:r>
          </a:p>
          <a:p>
            <a:r>
              <a:rPr lang="en-US">
                <a:ea typeface="Calibri"/>
                <a:cs typeface="Calibri"/>
              </a:rPr>
              <a:t>If the license is an amendment to an original contract, i.e. to add full </a:t>
            </a:r>
            <a:r>
              <a:rPr lang="en-US" err="1">
                <a:ea typeface="Calibri"/>
                <a:cs typeface="Calibri"/>
              </a:rPr>
              <a:t>ebook</a:t>
            </a:r>
            <a:r>
              <a:rPr lang="en-US">
                <a:ea typeface="Calibri"/>
                <a:cs typeface="Calibri"/>
              </a:rPr>
              <a:t> ILL, I will update the existing license in Alma so the current linked electronic holdings will inherit the new license language. From there, our metadata staff will activate records for the newly acquired resources.</a:t>
            </a:r>
          </a:p>
          <a:p>
            <a:endParaRPr lang="en-US">
              <a:ea typeface="Calibri"/>
              <a:cs typeface="Calibri"/>
            </a:endParaRPr>
          </a:p>
          <a:p>
            <a:r>
              <a:rPr lang="en-US">
                <a:ea typeface="Calibri"/>
                <a:cs typeface="Calibri"/>
              </a:rPr>
              <a:t>For some licenses where there may be carve outs, such as specific content like data or videos may not ILL but all other resources can, the workaround for this has been to create two licenses: one with ILL and one without ILL permissions, and then assign inventory to the correct license.</a:t>
            </a:r>
          </a:p>
        </p:txBody>
      </p:sp>
      <p:sp>
        <p:nvSpPr>
          <p:cNvPr id="4" name="Slide Number Placeholder 3"/>
          <p:cNvSpPr>
            <a:spLocks noGrp="1"/>
          </p:cNvSpPr>
          <p:nvPr>
            <p:ph type="sldNum" sz="quarter" idx="5"/>
          </p:nvPr>
        </p:nvSpPr>
        <p:spPr/>
        <p:txBody>
          <a:bodyPr/>
          <a:lstStyle/>
          <a:p>
            <a:fld id="{03BFB5EF-09F1-4E17-8262-29F3E3BBD715}" type="slidenum">
              <a:rPr lang="en-US"/>
              <a:t>9</a:t>
            </a:fld>
            <a:endParaRPr lang="en-US"/>
          </a:p>
        </p:txBody>
      </p:sp>
    </p:spTree>
    <p:extLst>
      <p:ext uri="{BB962C8B-B14F-4D97-AF65-F5344CB8AC3E}">
        <p14:creationId xmlns:p14="http://schemas.microsoft.com/office/powerpoint/2010/main" val="1532882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How we fulfill ILL requests with e-books</a:t>
            </a:r>
          </a:p>
          <a:p>
            <a:pPr marL="171450" indent="-171450">
              <a:buFont typeface="Arial"/>
              <a:buChar char="•"/>
            </a:pPr>
            <a:r>
              <a:rPr lang="en-US">
                <a:ea typeface="Calibri"/>
                <a:cs typeface="Calibri"/>
              </a:rPr>
              <a:t>Choice of wording is deliberately not "how to fulfill e-book ILL requests" because we get few of those, instead we mostly get loan requests that we choose to fulfill with e-books</a:t>
            </a:r>
          </a:p>
        </p:txBody>
      </p:sp>
      <p:sp>
        <p:nvSpPr>
          <p:cNvPr id="4" name="Slide Number Placeholder 3"/>
          <p:cNvSpPr>
            <a:spLocks noGrp="1"/>
          </p:cNvSpPr>
          <p:nvPr>
            <p:ph type="sldNum" sz="quarter" idx="5"/>
          </p:nvPr>
        </p:nvSpPr>
        <p:spPr/>
        <p:txBody>
          <a:bodyPr/>
          <a:lstStyle/>
          <a:p>
            <a:fld id="{03BFB5EF-09F1-4E17-8262-29F3E3BBD715}" type="slidenum">
              <a:rPr lang="en-US"/>
              <a:t>10</a:t>
            </a:fld>
            <a:endParaRPr lang="en-US"/>
          </a:p>
        </p:txBody>
      </p:sp>
    </p:spTree>
    <p:extLst>
      <p:ext uri="{BB962C8B-B14F-4D97-AF65-F5344CB8AC3E}">
        <p14:creationId xmlns:p14="http://schemas.microsoft.com/office/powerpoint/2010/main" val="412311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6/30/26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rin.calhoun@utoronto.ca"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mailto:harjinder.rana@utoronto.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rin Calhoun and Harjinder Rana from the University of Toronto are presenting &quot;License to Lend: Supporting Whole E-Book Interlibrary Loan in Alma and Primo&quot; at the Collaborative Futures Mini Conference on July 7, 2026. The image is a silhouette of James Bond in a tuxedo, as the slide parodies a classic James Bond movie poster.">
            <a:extLst>
              <a:ext uri="{FF2B5EF4-FFF2-40B4-BE49-F238E27FC236}">
                <a16:creationId xmlns:a16="http://schemas.microsoft.com/office/drawing/2014/main" id="{8648AF69-2959-EFD0-6C36-653D736FEFF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829D91-0C96-8027-EB37-283B0860168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solidFill>
                  <a:schemeClr val="tx2">
                    <a:lumMod val="10000"/>
                    <a:lumOff val="90000"/>
                  </a:schemeClr>
                </a:solidFill>
              </a:rPr>
              <a:t>License To Lend</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lhouette of James Bond posed in a tuxedo next to the text &quot;From Alma With Love&quot;, parodying the classic James Bond film &quot;From Russia with Love&quot;.">
            <a:extLst>
              <a:ext uri="{FF2B5EF4-FFF2-40B4-BE49-F238E27FC236}">
                <a16:creationId xmlns:a16="http://schemas.microsoft.com/office/drawing/2014/main" id="{D32CC919-CE68-A07D-0FFE-959ECE1BC03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74A2A4-896A-DAFF-A688-00F4685767E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From Alma With Love</a:t>
            </a:r>
          </a:p>
        </p:txBody>
      </p:sp>
    </p:spTree>
    <p:extLst>
      <p:ext uri="{BB962C8B-B14F-4D97-AF65-F5344CB8AC3E}">
        <p14:creationId xmlns:p14="http://schemas.microsoft.com/office/powerpoint/2010/main" val="98850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0A2BAD-018A-B88F-FFA8-146CBB774DBE}"/>
              </a:ext>
            </a:extLst>
          </p:cNvPr>
          <p:cNvSpPr>
            <a:spLocks noGrp="1"/>
          </p:cNvSpPr>
          <p:nvPr>
            <p:ph idx="1"/>
          </p:nvPr>
        </p:nvSpPr>
        <p:spPr/>
        <p:txBody>
          <a:bodyPr vert="horz" lIns="91440" tIns="45720" rIns="91440" bIns="45720" rtlCol="0" anchor="t">
            <a:normAutofit/>
          </a:bodyPr>
          <a:lstStyle/>
          <a:p>
            <a:r>
              <a:rPr lang="en-US" sz="2400">
                <a:latin typeface="Arial"/>
                <a:cs typeface="Arial"/>
              </a:rPr>
              <a:t>Configuration &gt; Resource Sharing Library &gt; Library Management &gt; Library Details &gt; Summary &gt; Lending Setup &gt; </a:t>
            </a:r>
            <a:r>
              <a:rPr lang="en-US" sz="2400">
                <a:latin typeface="Arial"/>
                <a:ea typeface="+mn-lt"/>
                <a:cs typeface="Arial"/>
              </a:rPr>
              <a:t>Ignore electronic resources for physical-only requests = No</a:t>
            </a:r>
          </a:p>
          <a:p>
            <a:endParaRPr lang="en-US" sz="2400">
              <a:latin typeface="Arial"/>
              <a:cs typeface="Arial"/>
            </a:endParaRPr>
          </a:p>
          <a:p>
            <a:r>
              <a:rPr lang="en-US" sz="2400">
                <a:latin typeface="Arial"/>
                <a:cs typeface="Arial"/>
              </a:rPr>
              <a:t>Configuration &gt; Resource Sharing Library &gt; Library Management &gt; Library Details &gt; Summary &gt; Lending Setup &gt; </a:t>
            </a:r>
            <a:r>
              <a:rPr lang="en-US" sz="2400">
                <a:latin typeface="Arial"/>
                <a:ea typeface="+mn-lt"/>
                <a:cs typeface="Arial"/>
              </a:rPr>
              <a:t>Reject request when only electronic available</a:t>
            </a:r>
            <a:r>
              <a:rPr lang="en-US" sz="2400">
                <a:latin typeface="Arial"/>
                <a:cs typeface="Arial"/>
              </a:rPr>
              <a:t> = Unchecked</a:t>
            </a:r>
          </a:p>
          <a:p>
            <a:endParaRPr lang="en-US" sz="2400">
              <a:latin typeface="Arial"/>
              <a:cs typeface="Arial"/>
            </a:endParaRPr>
          </a:p>
          <a:p>
            <a:r>
              <a:rPr lang="en-US" sz="2400">
                <a:latin typeface="Arial"/>
                <a:cs typeface="Arial"/>
              </a:rPr>
              <a:t>Configuration &gt; University of Toronto &gt; Fulfillment &gt; General &gt; Other settings &gt; </a:t>
            </a:r>
            <a:r>
              <a:rPr lang="en-US" sz="2400" err="1">
                <a:latin typeface="Arial"/>
                <a:ea typeface="+mn-lt"/>
                <a:cs typeface="Arial"/>
              </a:rPr>
              <a:t>rs_ignore_electronic_for_physical_request</a:t>
            </a:r>
            <a:r>
              <a:rPr lang="en-US" sz="2400">
                <a:latin typeface="Arial"/>
                <a:cs typeface="Arial"/>
              </a:rPr>
              <a:t> = False </a:t>
            </a:r>
          </a:p>
        </p:txBody>
      </p:sp>
      <p:sp>
        <p:nvSpPr>
          <p:cNvPr id="2" name="Title 1">
            <a:extLst>
              <a:ext uri="{FF2B5EF4-FFF2-40B4-BE49-F238E27FC236}">
                <a16:creationId xmlns:a16="http://schemas.microsoft.com/office/drawing/2014/main" id="{12F87150-17EC-D474-06D1-717546763F44}"/>
              </a:ext>
            </a:extLst>
          </p:cNvPr>
          <p:cNvSpPr>
            <a:spLocks noGrp="1"/>
          </p:cNvSpPr>
          <p:nvPr>
            <p:ph type="title"/>
          </p:nvPr>
        </p:nvSpPr>
        <p:spPr/>
        <p:txBody>
          <a:bodyPr/>
          <a:lstStyle/>
          <a:p>
            <a:r>
              <a:rPr lang="en-US" sz="3600" b="1">
                <a:latin typeface="Arial"/>
                <a:cs typeface="Arial"/>
              </a:rPr>
              <a:t>Confirm your Alma settings </a:t>
            </a:r>
            <a:endParaRPr lang="en-US" b="1">
              <a:latin typeface="Arial"/>
              <a:cs typeface="Arial"/>
            </a:endParaRPr>
          </a:p>
        </p:txBody>
      </p:sp>
    </p:spTree>
    <p:extLst>
      <p:ext uri="{BB962C8B-B14F-4D97-AF65-F5344CB8AC3E}">
        <p14:creationId xmlns:p14="http://schemas.microsoft.com/office/powerpoint/2010/main" val="253573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2263-85C6-7FC9-3460-4B7C7396B35C}"/>
              </a:ext>
            </a:extLst>
          </p:cNvPr>
          <p:cNvSpPr>
            <a:spLocks noGrp="1"/>
          </p:cNvSpPr>
          <p:nvPr>
            <p:ph type="ctrTitle"/>
          </p:nvPr>
        </p:nvSpPr>
        <p:spPr>
          <a:xfrm>
            <a:off x="1524000" y="1819049"/>
            <a:ext cx="9144000" cy="2387600"/>
          </a:xfrm>
        </p:spPr>
        <p:txBody>
          <a:bodyPr>
            <a:normAutofit/>
          </a:bodyPr>
          <a:lstStyle/>
          <a:p>
            <a:r>
              <a:rPr lang="en-US" sz="4800" b="1">
                <a:latin typeface="Arial"/>
                <a:cs typeface="Arial"/>
              </a:rPr>
              <a:t>Fulfilling requests…</a:t>
            </a:r>
            <a:br>
              <a:rPr lang="en-US" sz="4800" b="1">
                <a:latin typeface="Arial"/>
                <a:cs typeface="Arial"/>
              </a:rPr>
            </a:br>
            <a:r>
              <a:rPr lang="en-US" sz="4800" b="1">
                <a:latin typeface="Arial"/>
                <a:cs typeface="Arial"/>
              </a:rPr>
              <a:t>When we have an e-book:</a:t>
            </a:r>
          </a:p>
        </p:txBody>
      </p:sp>
    </p:spTree>
    <p:extLst>
      <p:ext uri="{BB962C8B-B14F-4D97-AF65-F5344CB8AC3E}">
        <p14:creationId xmlns:p14="http://schemas.microsoft.com/office/powerpoint/2010/main" val="364329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AE7F4-C87B-9706-A33B-2179C0474CC4}"/>
            </a:ext>
          </a:extLst>
        </p:cNvPr>
        <p:cNvGrpSpPr/>
        <p:nvPr/>
      </p:nvGrpSpPr>
      <p:grpSpPr>
        <a:xfrm>
          <a:off x="0" y="0"/>
          <a:ext cx="0" cy="0"/>
          <a:chOff x="0" y="0"/>
          <a:chExt cx="0" cy="0"/>
        </a:xfrm>
      </p:grpSpPr>
      <p:pic>
        <p:nvPicPr>
          <p:cNvPr id="6" name="Content Placeholder 5" descr="A screenshot of a lending request as it arrives in the lending queue. There is currently no option presented to download the electronic resource. ">
            <a:extLst>
              <a:ext uri="{FF2B5EF4-FFF2-40B4-BE49-F238E27FC236}">
                <a16:creationId xmlns:a16="http://schemas.microsoft.com/office/drawing/2014/main" id="{D18DF290-D589-6BD6-E0AA-D8778EDDACFF}"/>
              </a:ext>
            </a:extLst>
          </p:cNvPr>
          <p:cNvPicPr>
            <a:picLocks noGrp="1" noChangeAspect="1"/>
          </p:cNvPicPr>
          <p:nvPr>
            <p:ph idx="1"/>
          </p:nvPr>
        </p:nvPicPr>
        <p:blipFill>
          <a:blip r:embed="rId3"/>
          <a:stretch>
            <a:fillRect/>
          </a:stretch>
        </p:blipFill>
        <p:spPr>
          <a:xfrm>
            <a:off x="840154" y="625688"/>
            <a:ext cx="10511692" cy="5334672"/>
          </a:xfrm>
          <a:prstGeom prst="rect">
            <a:avLst/>
          </a:prstGeom>
        </p:spPr>
      </p:pic>
      <p:sp>
        <p:nvSpPr>
          <p:cNvPr id="2" name="Title 1">
            <a:extLst>
              <a:ext uri="{FF2B5EF4-FFF2-40B4-BE49-F238E27FC236}">
                <a16:creationId xmlns:a16="http://schemas.microsoft.com/office/drawing/2014/main" id="{7095C7B6-A079-6E36-6DC8-D341F26EA36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only: Step 1</a:t>
            </a:r>
          </a:p>
        </p:txBody>
      </p:sp>
    </p:spTree>
    <p:extLst>
      <p:ext uri="{BB962C8B-B14F-4D97-AF65-F5344CB8AC3E}">
        <p14:creationId xmlns:p14="http://schemas.microsoft.com/office/powerpoint/2010/main" val="319974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3A93D-8409-3704-D9B2-9BD1F4DEEFFA}"/>
            </a:ext>
          </a:extLst>
        </p:cNvPr>
        <p:cNvGrpSpPr/>
        <p:nvPr/>
      </p:nvGrpSpPr>
      <p:grpSpPr>
        <a:xfrm>
          <a:off x="0" y="0"/>
          <a:ext cx="0" cy="0"/>
          <a:chOff x="0" y="0"/>
          <a:chExt cx="0" cy="0"/>
        </a:xfrm>
      </p:grpSpPr>
      <p:pic>
        <p:nvPicPr>
          <p:cNvPr id="8" name="Content Placeholder 7" descr="A screenshot of a lending request that is being edited to allow for download of the electronic resource. ">
            <a:extLst>
              <a:ext uri="{FF2B5EF4-FFF2-40B4-BE49-F238E27FC236}">
                <a16:creationId xmlns:a16="http://schemas.microsoft.com/office/drawing/2014/main" id="{163F1155-72FC-89A8-9551-941427966D95}"/>
              </a:ext>
            </a:extLst>
          </p:cNvPr>
          <p:cNvPicPr>
            <a:picLocks noGrp="1" noChangeAspect="1"/>
          </p:cNvPicPr>
          <p:nvPr>
            <p:ph idx="1"/>
          </p:nvPr>
        </p:nvPicPr>
        <p:blipFill>
          <a:blip r:embed="rId3"/>
          <a:stretch>
            <a:fillRect/>
          </a:stretch>
        </p:blipFill>
        <p:spPr>
          <a:xfrm>
            <a:off x="1592384" y="551350"/>
            <a:ext cx="9017000" cy="5756889"/>
          </a:xfrm>
          <a:prstGeom prst="rect">
            <a:avLst/>
          </a:prstGeom>
        </p:spPr>
      </p:pic>
      <p:sp>
        <p:nvSpPr>
          <p:cNvPr id="2" name="Title 1">
            <a:extLst>
              <a:ext uri="{FF2B5EF4-FFF2-40B4-BE49-F238E27FC236}">
                <a16:creationId xmlns:a16="http://schemas.microsoft.com/office/drawing/2014/main" id="{51A978A5-B9D3-A20A-3048-AFDD53C6375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only: Step 2</a:t>
            </a:r>
          </a:p>
        </p:txBody>
      </p:sp>
    </p:spTree>
    <p:extLst>
      <p:ext uri="{BB962C8B-B14F-4D97-AF65-F5344CB8AC3E}">
        <p14:creationId xmlns:p14="http://schemas.microsoft.com/office/powerpoint/2010/main" val="4258203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4169-8CC9-9ADD-3508-3B5F65317F26}"/>
            </a:ext>
          </a:extLst>
        </p:cNvPr>
        <p:cNvGrpSpPr/>
        <p:nvPr/>
      </p:nvGrpSpPr>
      <p:grpSpPr>
        <a:xfrm>
          <a:off x="0" y="0"/>
          <a:ext cx="0" cy="0"/>
          <a:chOff x="0" y="0"/>
          <a:chExt cx="0" cy="0"/>
        </a:xfrm>
      </p:grpSpPr>
      <p:pic>
        <p:nvPicPr>
          <p:cNvPr id="4" name="Content Placeholder 3" descr="A screenshot of a lending request that has been edited by staff. Staff are now able to download the electronic resource.  ">
            <a:extLst>
              <a:ext uri="{FF2B5EF4-FFF2-40B4-BE49-F238E27FC236}">
                <a16:creationId xmlns:a16="http://schemas.microsoft.com/office/drawing/2014/main" id="{9C135D1D-DC76-6F6E-DAA9-E3C4A070A184}"/>
              </a:ext>
            </a:extLst>
          </p:cNvPr>
          <p:cNvPicPr>
            <a:picLocks noGrp="1" noChangeAspect="1"/>
          </p:cNvPicPr>
          <p:nvPr>
            <p:ph idx="1"/>
          </p:nvPr>
        </p:nvPicPr>
        <p:blipFill>
          <a:blip r:embed="rId3"/>
          <a:stretch>
            <a:fillRect/>
          </a:stretch>
        </p:blipFill>
        <p:spPr>
          <a:xfrm>
            <a:off x="556846" y="638479"/>
            <a:ext cx="11078307" cy="5582629"/>
          </a:xfrm>
          <a:prstGeom prst="rect">
            <a:avLst/>
          </a:prstGeom>
        </p:spPr>
      </p:pic>
      <p:sp>
        <p:nvSpPr>
          <p:cNvPr id="2" name="Title 1">
            <a:extLst>
              <a:ext uri="{FF2B5EF4-FFF2-40B4-BE49-F238E27FC236}">
                <a16:creationId xmlns:a16="http://schemas.microsoft.com/office/drawing/2014/main" id="{9BABC55B-8F9F-CBF1-5609-86B5B80B941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only: Step 3</a:t>
            </a:r>
          </a:p>
        </p:txBody>
      </p:sp>
    </p:spTree>
    <p:extLst>
      <p:ext uri="{BB962C8B-B14F-4D97-AF65-F5344CB8AC3E}">
        <p14:creationId xmlns:p14="http://schemas.microsoft.com/office/powerpoint/2010/main" val="372448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7A4F3-4AC8-D2A5-87C7-5D90BBD1AD9F}"/>
            </a:ext>
          </a:extLst>
        </p:cNvPr>
        <p:cNvGrpSpPr/>
        <p:nvPr/>
      </p:nvGrpSpPr>
      <p:grpSpPr>
        <a:xfrm>
          <a:off x="0" y="0"/>
          <a:ext cx="0" cy="0"/>
          <a:chOff x="0" y="0"/>
          <a:chExt cx="0" cy="0"/>
        </a:xfrm>
      </p:grpSpPr>
      <p:pic>
        <p:nvPicPr>
          <p:cNvPr id="5" name="Content Placeholder 4" descr="A screenshot of the license term stipulating that full e-book interlibrary loan is permitted. ">
            <a:extLst>
              <a:ext uri="{FF2B5EF4-FFF2-40B4-BE49-F238E27FC236}">
                <a16:creationId xmlns:a16="http://schemas.microsoft.com/office/drawing/2014/main" id="{B3A85AD9-D13F-EBD5-957F-F746368ADC6B}"/>
              </a:ext>
            </a:extLst>
          </p:cNvPr>
          <p:cNvPicPr>
            <a:picLocks noGrp="1" noChangeAspect="1"/>
          </p:cNvPicPr>
          <p:nvPr>
            <p:ph idx="1"/>
          </p:nvPr>
        </p:nvPicPr>
        <p:blipFill>
          <a:blip r:embed="rId3"/>
          <a:stretch>
            <a:fillRect/>
          </a:stretch>
        </p:blipFill>
        <p:spPr>
          <a:xfrm>
            <a:off x="2627602" y="410125"/>
            <a:ext cx="6936795" cy="6039338"/>
          </a:xfrm>
          <a:prstGeom prst="rect">
            <a:avLst/>
          </a:prstGeom>
        </p:spPr>
      </p:pic>
      <p:sp>
        <p:nvSpPr>
          <p:cNvPr id="2" name="Title 1">
            <a:extLst>
              <a:ext uri="{FF2B5EF4-FFF2-40B4-BE49-F238E27FC236}">
                <a16:creationId xmlns:a16="http://schemas.microsoft.com/office/drawing/2014/main" id="{FC1FAAD6-A585-E5F8-38EA-D39510809BB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only: Step 4</a:t>
            </a:r>
          </a:p>
        </p:txBody>
      </p:sp>
    </p:spTree>
    <p:extLst>
      <p:ext uri="{BB962C8B-B14F-4D97-AF65-F5344CB8AC3E}">
        <p14:creationId xmlns:p14="http://schemas.microsoft.com/office/powerpoint/2010/main" val="359466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47E46-BF1F-10FD-426C-0077056A4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AC2A9-E323-ACEA-4198-4C91C2E3908C}"/>
              </a:ext>
            </a:extLst>
          </p:cNvPr>
          <p:cNvSpPr>
            <a:spLocks noGrp="1"/>
          </p:cNvSpPr>
          <p:nvPr>
            <p:ph type="ctrTitle"/>
          </p:nvPr>
        </p:nvSpPr>
        <p:spPr>
          <a:xfrm>
            <a:off x="1524000" y="2080306"/>
            <a:ext cx="9144000" cy="2387600"/>
          </a:xfrm>
        </p:spPr>
        <p:txBody>
          <a:bodyPr>
            <a:normAutofit/>
          </a:bodyPr>
          <a:lstStyle/>
          <a:p>
            <a:r>
              <a:rPr lang="en-US" sz="4800" b="1">
                <a:latin typeface="Arial"/>
                <a:cs typeface="Arial"/>
              </a:rPr>
              <a:t>Fulfilling requests…</a:t>
            </a:r>
            <a:br>
              <a:rPr lang="en-US" sz="4800" b="1">
                <a:latin typeface="Arial"/>
                <a:cs typeface="Arial"/>
              </a:rPr>
            </a:br>
            <a:r>
              <a:rPr lang="en-US" sz="4800" b="1">
                <a:latin typeface="Arial"/>
                <a:cs typeface="Arial"/>
              </a:rPr>
              <a:t>When we have an e-book AND a print copy:</a:t>
            </a:r>
          </a:p>
        </p:txBody>
      </p:sp>
    </p:spTree>
    <p:extLst>
      <p:ext uri="{BB962C8B-B14F-4D97-AF65-F5344CB8AC3E}">
        <p14:creationId xmlns:p14="http://schemas.microsoft.com/office/powerpoint/2010/main" val="371472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2985-1F6C-69FE-C052-37942E308381}"/>
            </a:ext>
          </a:extLst>
        </p:cNvPr>
        <p:cNvGrpSpPr/>
        <p:nvPr/>
      </p:nvGrpSpPr>
      <p:grpSpPr>
        <a:xfrm>
          <a:off x="0" y="0"/>
          <a:ext cx="0" cy="0"/>
          <a:chOff x="0" y="0"/>
          <a:chExt cx="0" cy="0"/>
        </a:xfrm>
      </p:grpSpPr>
      <p:pic>
        <p:nvPicPr>
          <p:cNvPr id="2" name="Content Placeholder 1" descr="A screenshot of a lending request as it arrives in the lending queue. Staff are prompted to &quot;locate resource&quot; in order to pick the holding that will fill the request. ">
            <a:extLst>
              <a:ext uri="{FF2B5EF4-FFF2-40B4-BE49-F238E27FC236}">
                <a16:creationId xmlns:a16="http://schemas.microsoft.com/office/drawing/2014/main" id="{B940AA03-541C-7D6D-3289-B099336395E8}"/>
              </a:ext>
            </a:extLst>
          </p:cNvPr>
          <p:cNvPicPr>
            <a:picLocks noGrp="1" noChangeAspect="1"/>
          </p:cNvPicPr>
          <p:nvPr>
            <p:ph idx="1"/>
          </p:nvPr>
        </p:nvPicPr>
        <p:blipFill>
          <a:blip r:embed="rId3"/>
          <a:stretch>
            <a:fillRect/>
          </a:stretch>
        </p:blipFill>
        <p:spPr>
          <a:xfrm>
            <a:off x="537309" y="723817"/>
            <a:ext cx="10834076" cy="5402186"/>
          </a:xfrm>
          <a:prstGeom prst="rect">
            <a:avLst/>
          </a:prstGeom>
        </p:spPr>
      </p:pic>
      <p:sp>
        <p:nvSpPr>
          <p:cNvPr id="3" name="Title 2">
            <a:extLst>
              <a:ext uri="{FF2B5EF4-FFF2-40B4-BE49-F238E27FC236}">
                <a16:creationId xmlns:a16="http://schemas.microsoft.com/office/drawing/2014/main" id="{E7BFE2AF-7141-8D13-886A-787D891006C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and Print: Step 1</a:t>
            </a:r>
          </a:p>
        </p:txBody>
      </p:sp>
    </p:spTree>
    <p:extLst>
      <p:ext uri="{BB962C8B-B14F-4D97-AF65-F5344CB8AC3E}">
        <p14:creationId xmlns:p14="http://schemas.microsoft.com/office/powerpoint/2010/main" val="385012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F1FCA-4C91-EDFE-590D-0731600B362C}"/>
            </a:ext>
          </a:extLst>
        </p:cNvPr>
        <p:cNvGrpSpPr/>
        <p:nvPr/>
      </p:nvGrpSpPr>
      <p:grpSpPr>
        <a:xfrm>
          <a:off x="0" y="0"/>
          <a:ext cx="0" cy="0"/>
          <a:chOff x="0" y="0"/>
          <a:chExt cx="0" cy="0"/>
        </a:xfrm>
      </p:grpSpPr>
      <p:pic>
        <p:nvPicPr>
          <p:cNvPr id="5" name="Content Placeholder 4" descr="A screenshot of the holdings that can fill the lending request. Staff need to choose between physical and electronic holdings. ">
            <a:extLst>
              <a:ext uri="{FF2B5EF4-FFF2-40B4-BE49-F238E27FC236}">
                <a16:creationId xmlns:a16="http://schemas.microsoft.com/office/drawing/2014/main" id="{B33C5977-1E07-BA74-2082-F9A6A7E99110}"/>
              </a:ext>
            </a:extLst>
          </p:cNvPr>
          <p:cNvPicPr>
            <a:picLocks noGrp="1" noChangeAspect="1"/>
          </p:cNvPicPr>
          <p:nvPr>
            <p:ph idx="1"/>
          </p:nvPr>
        </p:nvPicPr>
        <p:blipFill>
          <a:blip r:embed="rId3"/>
          <a:stretch>
            <a:fillRect/>
          </a:stretch>
        </p:blipFill>
        <p:spPr>
          <a:xfrm>
            <a:off x="889000" y="388178"/>
            <a:ext cx="10404230" cy="6093001"/>
          </a:xfrm>
          <a:prstGeom prst="rect">
            <a:avLst/>
          </a:prstGeom>
        </p:spPr>
      </p:pic>
      <p:sp>
        <p:nvSpPr>
          <p:cNvPr id="2" name="Title 1">
            <a:extLst>
              <a:ext uri="{FF2B5EF4-FFF2-40B4-BE49-F238E27FC236}">
                <a16:creationId xmlns:a16="http://schemas.microsoft.com/office/drawing/2014/main" id="{1D66DFBF-C3BC-3F91-C25D-319B111EF09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and Print: Step 2</a:t>
            </a:r>
          </a:p>
        </p:txBody>
      </p:sp>
    </p:spTree>
    <p:extLst>
      <p:ext uri="{BB962C8B-B14F-4D97-AF65-F5344CB8AC3E}">
        <p14:creationId xmlns:p14="http://schemas.microsoft.com/office/powerpoint/2010/main" val="291425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77499-8E38-8DBB-A5F7-54C0E566BD8A}"/>
              </a:ext>
            </a:extLst>
          </p:cNvPr>
          <p:cNvSpPr>
            <a:spLocks noGrp="1"/>
          </p:cNvSpPr>
          <p:nvPr>
            <p:ph idx="1"/>
          </p:nvPr>
        </p:nvSpPr>
        <p:spPr>
          <a:xfrm>
            <a:off x="838200" y="2732768"/>
            <a:ext cx="10515600" cy="2798310"/>
          </a:xfrm>
        </p:spPr>
        <p:txBody>
          <a:bodyPr vert="horz" lIns="91440" tIns="45720" rIns="91440" bIns="45720" rtlCol="0" anchor="t">
            <a:normAutofit/>
          </a:bodyPr>
          <a:lstStyle/>
          <a:p>
            <a:pPr marL="0" indent="0">
              <a:buNone/>
            </a:pPr>
            <a:r>
              <a:rPr lang="en-US" i="1">
                <a:latin typeface="Arial"/>
                <a:cs typeface="Arial"/>
              </a:rPr>
              <a:t>"We</a:t>
            </a:r>
            <a:r>
              <a:rPr lang="en-US" i="1">
                <a:latin typeface="Arial"/>
                <a:ea typeface="+mn-lt"/>
                <a:cs typeface="Arial"/>
              </a:rPr>
              <a:t> wish to acknowledge this land on which the University of Toronto operates. For thousands of years it has been the traditional land of the Wendat Nation, the Seneca, and the </a:t>
            </a:r>
            <a:r>
              <a:rPr lang="en-US" i="1" err="1">
                <a:latin typeface="Arial"/>
                <a:ea typeface="+mn-lt"/>
                <a:cs typeface="Arial"/>
              </a:rPr>
              <a:t>Mississaugas</a:t>
            </a:r>
            <a:r>
              <a:rPr lang="en-US" i="1">
                <a:latin typeface="Arial"/>
                <a:ea typeface="+mn-lt"/>
                <a:cs typeface="Arial"/>
              </a:rPr>
              <a:t> of the Credit. Today, this meeting place is still the home to many Indigenous people from across Turtle Island and we are grateful to have the opportunity to work on this land."</a:t>
            </a:r>
            <a:endParaRPr lang="en-US" i="1">
              <a:latin typeface="Arial"/>
              <a:cs typeface="Arial"/>
            </a:endParaRPr>
          </a:p>
        </p:txBody>
      </p:sp>
      <p:sp>
        <p:nvSpPr>
          <p:cNvPr id="2" name="Title 1">
            <a:extLst>
              <a:ext uri="{FF2B5EF4-FFF2-40B4-BE49-F238E27FC236}">
                <a16:creationId xmlns:a16="http://schemas.microsoft.com/office/drawing/2014/main" id="{F45843EE-C5A9-1DB4-065B-754A3E6B22D6}"/>
              </a:ext>
            </a:extLst>
          </p:cNvPr>
          <p:cNvSpPr>
            <a:spLocks noGrp="1"/>
          </p:cNvSpPr>
          <p:nvPr>
            <p:ph type="title"/>
          </p:nvPr>
        </p:nvSpPr>
        <p:spPr/>
        <p:txBody>
          <a:bodyPr/>
          <a:lstStyle/>
          <a:p>
            <a:r>
              <a:rPr lang="en-US" b="1">
                <a:latin typeface="Arial"/>
                <a:cs typeface="Arial"/>
              </a:rPr>
              <a:t>Land acknowledgement</a:t>
            </a:r>
          </a:p>
        </p:txBody>
      </p:sp>
    </p:spTree>
    <p:extLst>
      <p:ext uri="{BB962C8B-B14F-4D97-AF65-F5344CB8AC3E}">
        <p14:creationId xmlns:p14="http://schemas.microsoft.com/office/powerpoint/2010/main" val="288358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C1F92-0CCD-04A4-7B51-F3C80F8F29C5}"/>
            </a:ext>
          </a:extLst>
        </p:cNvPr>
        <p:cNvGrpSpPr/>
        <p:nvPr/>
      </p:nvGrpSpPr>
      <p:grpSpPr>
        <a:xfrm>
          <a:off x="0" y="0"/>
          <a:ext cx="0" cy="0"/>
          <a:chOff x="0" y="0"/>
          <a:chExt cx="0" cy="0"/>
        </a:xfrm>
      </p:grpSpPr>
      <p:pic>
        <p:nvPicPr>
          <p:cNvPr id="4" name="Content Placeholder 3" descr="A screenshot of a lending request after the electronic holding has been selected to fill the request. There is currently no option presented to download the electronic resource. ">
            <a:extLst>
              <a:ext uri="{FF2B5EF4-FFF2-40B4-BE49-F238E27FC236}">
                <a16:creationId xmlns:a16="http://schemas.microsoft.com/office/drawing/2014/main" id="{6262024E-7B88-49AB-DCEF-FD91E2B09667}"/>
              </a:ext>
            </a:extLst>
          </p:cNvPr>
          <p:cNvPicPr>
            <a:picLocks noGrp="1" noChangeAspect="1"/>
          </p:cNvPicPr>
          <p:nvPr>
            <p:ph idx="1"/>
          </p:nvPr>
        </p:nvPicPr>
        <p:blipFill>
          <a:blip r:embed="rId3"/>
          <a:stretch>
            <a:fillRect/>
          </a:stretch>
        </p:blipFill>
        <p:spPr>
          <a:xfrm>
            <a:off x="625231" y="739818"/>
            <a:ext cx="10931769" cy="5389720"/>
          </a:xfrm>
          <a:prstGeom prst="rect">
            <a:avLst/>
          </a:prstGeom>
        </p:spPr>
      </p:pic>
      <p:sp>
        <p:nvSpPr>
          <p:cNvPr id="2" name="Title 1">
            <a:extLst>
              <a:ext uri="{FF2B5EF4-FFF2-40B4-BE49-F238E27FC236}">
                <a16:creationId xmlns:a16="http://schemas.microsoft.com/office/drawing/2014/main" id="{A7B34396-AAE2-75AB-7CAC-B27CAE54E0D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and Print: Step 3</a:t>
            </a:r>
          </a:p>
        </p:txBody>
      </p:sp>
    </p:spTree>
    <p:extLst>
      <p:ext uri="{BB962C8B-B14F-4D97-AF65-F5344CB8AC3E}">
        <p14:creationId xmlns:p14="http://schemas.microsoft.com/office/powerpoint/2010/main" val="398522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9E00F-DED0-3549-0D72-99FF29A6FA4F}"/>
            </a:ext>
          </a:extLst>
        </p:cNvPr>
        <p:cNvGrpSpPr/>
        <p:nvPr/>
      </p:nvGrpSpPr>
      <p:grpSpPr>
        <a:xfrm>
          <a:off x="0" y="0"/>
          <a:ext cx="0" cy="0"/>
          <a:chOff x="0" y="0"/>
          <a:chExt cx="0" cy="0"/>
        </a:xfrm>
      </p:grpSpPr>
      <p:pic>
        <p:nvPicPr>
          <p:cNvPr id="5" name="Content Placeholder 4" descr="A screenshot of a lending request that is being edited to allow for download of the electronic resource. ">
            <a:extLst>
              <a:ext uri="{FF2B5EF4-FFF2-40B4-BE49-F238E27FC236}">
                <a16:creationId xmlns:a16="http://schemas.microsoft.com/office/drawing/2014/main" id="{E4358120-3D29-C856-1D16-548460297640}"/>
              </a:ext>
            </a:extLst>
          </p:cNvPr>
          <p:cNvPicPr>
            <a:picLocks noGrp="1" noChangeAspect="1"/>
          </p:cNvPicPr>
          <p:nvPr>
            <p:ph idx="1"/>
          </p:nvPr>
        </p:nvPicPr>
        <p:blipFill>
          <a:blip r:embed="rId3"/>
          <a:stretch>
            <a:fillRect/>
          </a:stretch>
        </p:blipFill>
        <p:spPr>
          <a:xfrm>
            <a:off x="1553308" y="496500"/>
            <a:ext cx="9085384" cy="5876357"/>
          </a:xfrm>
          <a:prstGeom prst="rect">
            <a:avLst/>
          </a:prstGeom>
        </p:spPr>
      </p:pic>
      <p:sp>
        <p:nvSpPr>
          <p:cNvPr id="2" name="Title 1">
            <a:extLst>
              <a:ext uri="{FF2B5EF4-FFF2-40B4-BE49-F238E27FC236}">
                <a16:creationId xmlns:a16="http://schemas.microsoft.com/office/drawing/2014/main" id="{87EFCC82-708C-F3AD-AB48-7470DF47567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and Print: Step 4</a:t>
            </a:r>
          </a:p>
        </p:txBody>
      </p:sp>
    </p:spTree>
    <p:extLst>
      <p:ext uri="{BB962C8B-B14F-4D97-AF65-F5344CB8AC3E}">
        <p14:creationId xmlns:p14="http://schemas.microsoft.com/office/powerpoint/2010/main" val="159338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D794-1981-89BE-C884-734CDFD84821}"/>
            </a:ext>
          </a:extLst>
        </p:cNvPr>
        <p:cNvGrpSpPr/>
        <p:nvPr/>
      </p:nvGrpSpPr>
      <p:grpSpPr>
        <a:xfrm>
          <a:off x="0" y="0"/>
          <a:ext cx="0" cy="0"/>
          <a:chOff x="0" y="0"/>
          <a:chExt cx="0" cy="0"/>
        </a:xfrm>
      </p:grpSpPr>
      <p:pic>
        <p:nvPicPr>
          <p:cNvPr id="4" name="Content Placeholder 3" descr="A screenshot of a lending request that has been edited by staff. Staff are now able to download the electronic resource.  ">
            <a:extLst>
              <a:ext uri="{FF2B5EF4-FFF2-40B4-BE49-F238E27FC236}">
                <a16:creationId xmlns:a16="http://schemas.microsoft.com/office/drawing/2014/main" id="{28F1AA12-0AD2-251E-6831-DF157F22A518}"/>
              </a:ext>
            </a:extLst>
          </p:cNvPr>
          <p:cNvPicPr>
            <a:picLocks noGrp="1" noChangeAspect="1"/>
          </p:cNvPicPr>
          <p:nvPr>
            <p:ph idx="1"/>
          </p:nvPr>
        </p:nvPicPr>
        <p:blipFill>
          <a:blip r:embed="rId3"/>
          <a:stretch>
            <a:fillRect/>
          </a:stretch>
        </p:blipFill>
        <p:spPr>
          <a:xfrm>
            <a:off x="595923" y="705504"/>
            <a:ext cx="11000153" cy="5448580"/>
          </a:xfrm>
          <a:prstGeom prst="rect">
            <a:avLst/>
          </a:prstGeom>
        </p:spPr>
      </p:pic>
      <p:sp>
        <p:nvSpPr>
          <p:cNvPr id="2" name="Title 1">
            <a:extLst>
              <a:ext uri="{FF2B5EF4-FFF2-40B4-BE49-F238E27FC236}">
                <a16:creationId xmlns:a16="http://schemas.microsoft.com/office/drawing/2014/main" id="{F64A6ABA-15C4-E261-95D7-BC9F2ED3732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and Print: Step 5</a:t>
            </a:r>
          </a:p>
        </p:txBody>
      </p:sp>
    </p:spTree>
    <p:extLst>
      <p:ext uri="{BB962C8B-B14F-4D97-AF65-F5344CB8AC3E}">
        <p14:creationId xmlns:p14="http://schemas.microsoft.com/office/powerpoint/2010/main" val="241400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4FDAB-0DA8-002A-94FE-2B866AD4460C}"/>
            </a:ext>
          </a:extLst>
        </p:cNvPr>
        <p:cNvGrpSpPr/>
        <p:nvPr/>
      </p:nvGrpSpPr>
      <p:grpSpPr>
        <a:xfrm>
          <a:off x="0" y="0"/>
          <a:ext cx="0" cy="0"/>
          <a:chOff x="0" y="0"/>
          <a:chExt cx="0" cy="0"/>
        </a:xfrm>
      </p:grpSpPr>
      <p:pic>
        <p:nvPicPr>
          <p:cNvPr id="5" name="Content Placeholder 4" descr="A screenshot of the license term stipulating that full e-book interlibrary loan is permitted. ">
            <a:extLst>
              <a:ext uri="{FF2B5EF4-FFF2-40B4-BE49-F238E27FC236}">
                <a16:creationId xmlns:a16="http://schemas.microsoft.com/office/drawing/2014/main" id="{8BF6B9C5-C706-234A-483F-78B21A23DF3C}"/>
              </a:ext>
            </a:extLst>
          </p:cNvPr>
          <p:cNvPicPr>
            <a:picLocks noGrp="1" noChangeAspect="1"/>
          </p:cNvPicPr>
          <p:nvPr>
            <p:ph idx="1"/>
          </p:nvPr>
        </p:nvPicPr>
        <p:blipFill>
          <a:blip r:embed="rId3"/>
          <a:stretch>
            <a:fillRect/>
          </a:stretch>
        </p:blipFill>
        <p:spPr>
          <a:xfrm>
            <a:off x="2764133" y="429663"/>
            <a:ext cx="6673503" cy="6000261"/>
          </a:xfrm>
          <a:prstGeom prst="rect">
            <a:avLst/>
          </a:prstGeom>
        </p:spPr>
      </p:pic>
      <p:sp>
        <p:nvSpPr>
          <p:cNvPr id="2" name="Title 1">
            <a:extLst>
              <a:ext uri="{FF2B5EF4-FFF2-40B4-BE49-F238E27FC236}">
                <a16:creationId xmlns:a16="http://schemas.microsoft.com/office/drawing/2014/main" id="{09D55DA3-4E4E-1F65-FEDD-9D0FA9FDCE5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Fulfilling Request </a:t>
            </a:r>
            <a:r>
              <a:rPr lang="en-US" dirty="0" err="1">
                <a:solidFill>
                  <a:schemeClr val="tx2">
                    <a:lumMod val="10000"/>
                    <a:lumOff val="90000"/>
                  </a:schemeClr>
                </a:solidFill>
              </a:rPr>
              <a:t>Ebook</a:t>
            </a:r>
            <a:r>
              <a:rPr lang="en-US" dirty="0">
                <a:solidFill>
                  <a:schemeClr val="tx2">
                    <a:lumMod val="10000"/>
                    <a:lumOff val="90000"/>
                  </a:schemeClr>
                </a:solidFill>
              </a:rPr>
              <a:t> and Print: Step 6</a:t>
            </a:r>
          </a:p>
        </p:txBody>
      </p:sp>
    </p:spTree>
    <p:extLst>
      <p:ext uri="{BB962C8B-B14F-4D97-AF65-F5344CB8AC3E}">
        <p14:creationId xmlns:p14="http://schemas.microsoft.com/office/powerpoint/2010/main" val="3879702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0D051-B6FA-35C9-4290-EC9FCA0AC265}"/>
            </a:ext>
          </a:extLst>
        </p:cNvPr>
        <p:cNvGrpSpPr/>
        <p:nvPr/>
      </p:nvGrpSpPr>
      <p:grpSpPr>
        <a:xfrm>
          <a:off x="0" y="0"/>
          <a:ext cx="0" cy="0"/>
          <a:chOff x="0" y="0"/>
          <a:chExt cx="0" cy="0"/>
        </a:xfrm>
      </p:grpSpPr>
      <p:pic>
        <p:nvPicPr>
          <p:cNvPr id="5" name="Picture 4" descr="Logo for the 1983 James Bond film &quot;Never Say Never Again&quot;">
            <a:extLst>
              <a:ext uri="{FF2B5EF4-FFF2-40B4-BE49-F238E27FC236}">
                <a16:creationId xmlns:a16="http://schemas.microsoft.com/office/drawing/2014/main" id="{CF34716F-8FA1-1D74-10C0-E1AEB93E1874}"/>
              </a:ext>
            </a:extLst>
          </p:cNvPr>
          <p:cNvPicPr>
            <a:picLocks noChangeAspect="1"/>
          </p:cNvPicPr>
          <p:nvPr/>
        </p:nvPicPr>
        <p:blipFill>
          <a:blip r:embed="rId3"/>
          <a:stretch>
            <a:fillRect/>
          </a:stretch>
        </p:blipFill>
        <p:spPr>
          <a:xfrm>
            <a:off x="7799841" y="2603953"/>
            <a:ext cx="3225346" cy="2789464"/>
          </a:xfrm>
          <a:prstGeom prst="rect">
            <a:avLst/>
          </a:prstGeom>
        </p:spPr>
      </p:pic>
      <p:sp>
        <p:nvSpPr>
          <p:cNvPr id="3" name="Content Placeholder 2">
            <a:extLst>
              <a:ext uri="{FF2B5EF4-FFF2-40B4-BE49-F238E27FC236}">
                <a16:creationId xmlns:a16="http://schemas.microsoft.com/office/drawing/2014/main" id="{85AFE060-E78C-D15D-1602-A4E492F41428}"/>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June 4th to June 23rd, 2026:</a:t>
            </a:r>
          </a:p>
          <a:p>
            <a:pPr marL="0" indent="0">
              <a:buNone/>
            </a:pPr>
            <a:endParaRPr lang="en-US">
              <a:latin typeface="Arial"/>
              <a:cs typeface="Arial"/>
            </a:endParaRPr>
          </a:p>
          <a:p>
            <a:r>
              <a:rPr lang="en-US">
                <a:latin typeface="Arial"/>
                <a:cs typeface="Arial"/>
              </a:rPr>
              <a:t>Total e-books loaned via Alma = 29</a:t>
            </a:r>
          </a:p>
          <a:p>
            <a:pPr marL="0" indent="0">
              <a:buNone/>
            </a:pPr>
            <a:endParaRPr lang="en-US">
              <a:latin typeface="Arial"/>
              <a:cs typeface="Arial"/>
            </a:endParaRPr>
          </a:p>
          <a:p>
            <a:pPr lvl="1">
              <a:buFont typeface="Courier New" panose="020B0604020202020204" pitchFamily="34" charset="0"/>
              <a:buChar char="o"/>
            </a:pPr>
            <a:r>
              <a:rPr lang="en-US">
                <a:latin typeface="Arial"/>
                <a:cs typeface="Arial"/>
              </a:rPr>
              <a:t>Only an e-book copy</a:t>
            </a:r>
          </a:p>
          <a:p>
            <a:pPr marL="457200" lvl="1" indent="0">
              <a:buNone/>
            </a:pPr>
            <a:r>
              <a:rPr lang="en-US">
                <a:latin typeface="Arial"/>
                <a:cs typeface="Arial"/>
              </a:rPr>
              <a:t>   in our collection = 8</a:t>
            </a:r>
            <a:endParaRPr lang="en-US"/>
          </a:p>
          <a:p>
            <a:pPr marL="457200" lvl="1" indent="0">
              <a:buNone/>
            </a:pPr>
            <a:endParaRPr lang="en-US">
              <a:latin typeface="Arial"/>
              <a:cs typeface="Arial"/>
            </a:endParaRPr>
          </a:p>
          <a:p>
            <a:pPr lvl="1">
              <a:buFont typeface="Courier New" panose="020B0604020202020204" pitchFamily="34" charset="0"/>
              <a:buChar char="o"/>
            </a:pPr>
            <a:r>
              <a:rPr lang="en-US">
                <a:latin typeface="Arial"/>
                <a:cs typeface="Arial"/>
              </a:rPr>
              <a:t>Both e-book and print copies</a:t>
            </a:r>
          </a:p>
          <a:p>
            <a:pPr marL="457200" lvl="1" indent="0">
              <a:buNone/>
            </a:pPr>
            <a:r>
              <a:rPr lang="en-US">
                <a:latin typeface="Arial"/>
                <a:cs typeface="Arial"/>
              </a:rPr>
              <a:t>   in our collection = 21</a:t>
            </a:r>
            <a:endParaRPr lang="en-US"/>
          </a:p>
        </p:txBody>
      </p:sp>
      <p:sp>
        <p:nvSpPr>
          <p:cNvPr id="2" name="Title 1">
            <a:extLst>
              <a:ext uri="{FF2B5EF4-FFF2-40B4-BE49-F238E27FC236}">
                <a16:creationId xmlns:a16="http://schemas.microsoft.com/office/drawing/2014/main" id="{7563FD39-43EB-231C-95E3-0EAA74D7A551}"/>
              </a:ext>
            </a:extLst>
          </p:cNvPr>
          <p:cNvSpPr>
            <a:spLocks noGrp="1"/>
          </p:cNvSpPr>
          <p:nvPr>
            <p:ph type="title"/>
          </p:nvPr>
        </p:nvSpPr>
        <p:spPr/>
        <p:txBody>
          <a:bodyPr/>
          <a:lstStyle/>
          <a:p>
            <a:r>
              <a:rPr lang="en-US" b="1">
                <a:latin typeface="Arial"/>
                <a:cs typeface="Arial"/>
              </a:rPr>
              <a:t>Our lending numbers so far</a:t>
            </a:r>
          </a:p>
        </p:txBody>
      </p:sp>
    </p:spTree>
    <p:extLst>
      <p:ext uri="{BB962C8B-B14F-4D97-AF65-F5344CB8AC3E}">
        <p14:creationId xmlns:p14="http://schemas.microsoft.com/office/powerpoint/2010/main" val="407801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for the 2021 James Bond film &quot;No Time To Die&quot;">
            <a:extLst>
              <a:ext uri="{FF2B5EF4-FFF2-40B4-BE49-F238E27FC236}">
                <a16:creationId xmlns:a16="http://schemas.microsoft.com/office/drawing/2014/main" id="{CF2DD219-92E5-89E3-D969-EA2FD6360CCE}"/>
              </a:ext>
            </a:extLst>
          </p:cNvPr>
          <p:cNvPicPr>
            <a:picLocks noChangeAspect="1"/>
          </p:cNvPicPr>
          <p:nvPr/>
        </p:nvPicPr>
        <p:blipFill>
          <a:blip r:embed="rId3"/>
          <a:stretch>
            <a:fillRect/>
          </a:stretch>
        </p:blipFill>
        <p:spPr>
          <a:xfrm>
            <a:off x="1435780" y="5191351"/>
            <a:ext cx="9327697" cy="1337583"/>
          </a:xfrm>
          <a:prstGeom prst="rect">
            <a:avLst/>
          </a:prstGeom>
        </p:spPr>
      </p:pic>
      <p:sp>
        <p:nvSpPr>
          <p:cNvPr id="3" name="Content Placeholder 2">
            <a:extLst>
              <a:ext uri="{FF2B5EF4-FFF2-40B4-BE49-F238E27FC236}">
                <a16:creationId xmlns:a16="http://schemas.microsoft.com/office/drawing/2014/main" id="{97CE572E-F5EE-E063-519F-5ADB746AD9F9}"/>
              </a:ext>
            </a:extLst>
          </p:cNvPr>
          <p:cNvSpPr>
            <a:spLocks noGrp="1"/>
          </p:cNvSpPr>
          <p:nvPr>
            <p:ph idx="1"/>
          </p:nvPr>
        </p:nvSpPr>
        <p:spPr/>
        <p:txBody>
          <a:bodyPr vert="horz" lIns="91440" tIns="45720" rIns="91440" bIns="45720" rtlCol="0" anchor="t">
            <a:normAutofit/>
          </a:bodyPr>
          <a:lstStyle/>
          <a:p>
            <a:pPr marL="457200" indent="-457200">
              <a:buFont typeface="Arial"/>
            </a:pPr>
            <a:r>
              <a:rPr lang="en-US">
                <a:latin typeface="Arial"/>
                <a:cs typeface="Arial"/>
              </a:rPr>
              <a:t>Normalizing e-book lending</a:t>
            </a:r>
          </a:p>
          <a:p>
            <a:pPr marL="457200" indent="-457200">
              <a:buFont typeface="Arial"/>
            </a:pPr>
            <a:r>
              <a:rPr lang="en-US">
                <a:latin typeface="Arial"/>
                <a:cs typeface="Arial"/>
              </a:rPr>
              <a:t>Facilitating requests on the borrowing side</a:t>
            </a:r>
            <a:endParaRPr lang="en-US"/>
          </a:p>
          <a:p>
            <a:pPr marL="457200" indent="-457200">
              <a:buFont typeface="Arial"/>
            </a:pPr>
            <a:r>
              <a:rPr lang="en-US">
                <a:latin typeface="Arial"/>
                <a:cs typeface="Arial"/>
              </a:rPr>
              <a:t>Downloading a full PDF on some vendor platforms</a:t>
            </a:r>
          </a:p>
          <a:p>
            <a:pPr marL="457200" indent="-457200">
              <a:buFont typeface="Arial"/>
            </a:pPr>
            <a:r>
              <a:rPr lang="en-US">
                <a:latin typeface="Arial"/>
                <a:cs typeface="Arial"/>
              </a:rPr>
              <a:t>Transmitting large file sizes</a:t>
            </a:r>
          </a:p>
          <a:p>
            <a:pPr marL="457200" indent="-457200">
              <a:buFont typeface="Arial"/>
            </a:pPr>
            <a:r>
              <a:rPr lang="en-US">
                <a:latin typeface="Arial"/>
                <a:cs typeface="Arial"/>
              </a:rPr>
              <a:t>Negotiating more licenses and addressing vendor concerns</a:t>
            </a:r>
          </a:p>
        </p:txBody>
      </p:sp>
      <p:sp>
        <p:nvSpPr>
          <p:cNvPr id="2" name="Title 1">
            <a:extLst>
              <a:ext uri="{FF2B5EF4-FFF2-40B4-BE49-F238E27FC236}">
                <a16:creationId xmlns:a16="http://schemas.microsoft.com/office/drawing/2014/main" id="{FCD9E4D7-35C5-7745-94BF-B0471AB74025}"/>
              </a:ext>
            </a:extLst>
          </p:cNvPr>
          <p:cNvSpPr>
            <a:spLocks noGrp="1"/>
          </p:cNvSpPr>
          <p:nvPr>
            <p:ph type="title"/>
          </p:nvPr>
        </p:nvSpPr>
        <p:spPr/>
        <p:txBody>
          <a:bodyPr/>
          <a:lstStyle/>
          <a:p>
            <a:r>
              <a:rPr lang="en-US" b="1">
                <a:latin typeface="Arial"/>
                <a:cs typeface="Arial"/>
              </a:rPr>
              <a:t>Challenges</a:t>
            </a:r>
          </a:p>
        </p:txBody>
      </p:sp>
    </p:spTree>
    <p:extLst>
      <p:ext uri="{BB962C8B-B14F-4D97-AF65-F5344CB8AC3E}">
        <p14:creationId xmlns:p14="http://schemas.microsoft.com/office/powerpoint/2010/main" val="163368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for the 1999 James Bond film &quot;The World Is Not Enough&quot;">
            <a:extLst>
              <a:ext uri="{FF2B5EF4-FFF2-40B4-BE49-F238E27FC236}">
                <a16:creationId xmlns:a16="http://schemas.microsoft.com/office/drawing/2014/main" id="{A57C9F09-A006-C4F4-0224-AF5C6670B1AB}"/>
              </a:ext>
            </a:extLst>
          </p:cNvPr>
          <p:cNvPicPr>
            <a:picLocks noChangeAspect="1"/>
          </p:cNvPicPr>
          <p:nvPr/>
        </p:nvPicPr>
        <p:blipFill>
          <a:blip r:embed="rId3"/>
          <a:stretch>
            <a:fillRect/>
          </a:stretch>
        </p:blipFill>
        <p:spPr>
          <a:xfrm>
            <a:off x="1928811" y="5816826"/>
            <a:ext cx="8334375" cy="848633"/>
          </a:xfrm>
          <a:prstGeom prst="rect">
            <a:avLst/>
          </a:prstGeom>
        </p:spPr>
      </p:pic>
      <p:sp>
        <p:nvSpPr>
          <p:cNvPr id="3" name="Content Placeholder 2">
            <a:extLst>
              <a:ext uri="{FF2B5EF4-FFF2-40B4-BE49-F238E27FC236}">
                <a16:creationId xmlns:a16="http://schemas.microsoft.com/office/drawing/2014/main" id="{4C1806FC-950B-65C6-EAC3-9698483221F9}"/>
              </a:ext>
            </a:extLst>
          </p:cNvPr>
          <p:cNvSpPr>
            <a:spLocks noGrp="1"/>
          </p:cNvSpPr>
          <p:nvPr>
            <p:ph idx="1"/>
          </p:nvPr>
        </p:nvSpPr>
        <p:spPr>
          <a:xfrm>
            <a:off x="838200" y="1694997"/>
            <a:ext cx="10515600" cy="3698196"/>
          </a:xfrm>
        </p:spPr>
        <p:txBody>
          <a:bodyPr vert="horz" lIns="91440" tIns="45720" rIns="91440" bIns="45720" rtlCol="0" anchor="t">
            <a:normAutofit fontScale="92500" lnSpcReduction="20000"/>
          </a:bodyPr>
          <a:lstStyle/>
          <a:p>
            <a:r>
              <a:rPr lang="en-US">
                <a:latin typeface="Arial"/>
                <a:cs typeface="Arial"/>
              </a:rPr>
              <a:t>Advocacy and awareness</a:t>
            </a:r>
            <a:endParaRPr lang="en-US"/>
          </a:p>
          <a:p>
            <a:pPr lvl="1">
              <a:buFont typeface="Courier New" panose="020B0604020202020204" pitchFamily="34" charset="0"/>
              <a:buChar char="o"/>
            </a:pPr>
            <a:r>
              <a:rPr lang="en-US">
                <a:latin typeface="Arial"/>
                <a:cs typeface="Arial"/>
              </a:rPr>
              <a:t>The Boston Library Consortium has been a leader in this area</a:t>
            </a:r>
          </a:p>
          <a:p>
            <a:pPr marL="457200" lvl="1" indent="0">
              <a:buNone/>
            </a:pPr>
            <a:endParaRPr lang="en-US">
              <a:latin typeface="Arial"/>
              <a:cs typeface="Arial"/>
            </a:endParaRPr>
          </a:p>
          <a:p>
            <a:r>
              <a:rPr lang="en-US">
                <a:latin typeface="Arial"/>
                <a:cs typeface="Arial"/>
              </a:rPr>
              <a:t>ILL rights part of all future license negotiations</a:t>
            </a:r>
          </a:p>
          <a:p>
            <a:endParaRPr lang="en-US">
              <a:latin typeface="Arial"/>
              <a:cs typeface="Arial"/>
            </a:endParaRPr>
          </a:p>
          <a:p>
            <a:r>
              <a:rPr lang="en-US">
                <a:latin typeface="Arial"/>
                <a:cs typeface="Arial"/>
              </a:rPr>
              <a:t>E-book ILL for out of copyright print books at Downsview</a:t>
            </a:r>
          </a:p>
          <a:p>
            <a:pPr lvl="1">
              <a:buFont typeface="Courier New" panose="020B0604020202020204" pitchFamily="34" charset="0"/>
              <a:buChar char="o"/>
            </a:pPr>
            <a:r>
              <a:rPr lang="en-US">
                <a:latin typeface="Arial"/>
                <a:cs typeface="Arial"/>
              </a:rPr>
              <a:t>In partnership with the Internet Archive</a:t>
            </a:r>
          </a:p>
          <a:p>
            <a:pPr marL="0" indent="0">
              <a:buNone/>
            </a:pPr>
            <a:endParaRPr lang="en-US">
              <a:latin typeface="Arial"/>
              <a:cs typeface="Arial"/>
            </a:endParaRPr>
          </a:p>
          <a:p>
            <a:r>
              <a:rPr lang="en-US">
                <a:latin typeface="Arial"/>
                <a:cs typeface="Arial"/>
              </a:rPr>
              <a:t>E-book lending outside Alma Resource Sharing</a:t>
            </a:r>
          </a:p>
          <a:p>
            <a:pPr lvl="1">
              <a:buFont typeface="Courier New" panose="020B0604020202020204" pitchFamily="34" charset="0"/>
              <a:buChar char="o"/>
            </a:pPr>
            <a:r>
              <a:rPr lang="en-US">
                <a:latin typeface="Arial"/>
                <a:cs typeface="Arial"/>
              </a:rPr>
              <a:t>OCLC </a:t>
            </a:r>
            <a:r>
              <a:rPr lang="en-US" err="1">
                <a:latin typeface="Arial"/>
                <a:cs typeface="Arial"/>
              </a:rPr>
              <a:t>WorldShare</a:t>
            </a:r>
            <a:r>
              <a:rPr lang="en-US">
                <a:latin typeface="Arial"/>
                <a:cs typeface="Arial"/>
              </a:rPr>
              <a:t>, Rapido</a:t>
            </a:r>
          </a:p>
        </p:txBody>
      </p:sp>
      <p:sp>
        <p:nvSpPr>
          <p:cNvPr id="2" name="Title 1">
            <a:extLst>
              <a:ext uri="{FF2B5EF4-FFF2-40B4-BE49-F238E27FC236}">
                <a16:creationId xmlns:a16="http://schemas.microsoft.com/office/drawing/2014/main" id="{944A2183-4985-2892-2371-67B833B428C8}"/>
              </a:ext>
            </a:extLst>
          </p:cNvPr>
          <p:cNvSpPr>
            <a:spLocks noGrp="1"/>
          </p:cNvSpPr>
          <p:nvPr>
            <p:ph type="title"/>
          </p:nvPr>
        </p:nvSpPr>
        <p:spPr/>
        <p:txBody>
          <a:bodyPr/>
          <a:lstStyle/>
          <a:p>
            <a:r>
              <a:rPr lang="en-US" b="1">
                <a:latin typeface="Arial"/>
                <a:cs typeface="Arial"/>
              </a:rPr>
              <a:t>What's next?</a:t>
            </a:r>
          </a:p>
        </p:txBody>
      </p:sp>
    </p:spTree>
    <p:extLst>
      <p:ext uri="{BB962C8B-B14F-4D97-AF65-F5344CB8AC3E}">
        <p14:creationId xmlns:p14="http://schemas.microsoft.com/office/powerpoint/2010/main" val="4288770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The End&quot;, written in the style of a vintage Hollywood film">
            <a:extLst>
              <a:ext uri="{FF2B5EF4-FFF2-40B4-BE49-F238E27FC236}">
                <a16:creationId xmlns:a16="http://schemas.microsoft.com/office/drawing/2014/main" id="{32527086-75E6-C5E4-D58C-E2CD65B9D1BB}"/>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6A53AC-8F38-3F68-DFAA-DF26C056E12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The End</a:t>
            </a:r>
          </a:p>
        </p:txBody>
      </p:sp>
    </p:spTree>
    <p:extLst>
      <p:ext uri="{BB962C8B-B14F-4D97-AF65-F5344CB8AC3E}">
        <p14:creationId xmlns:p14="http://schemas.microsoft.com/office/powerpoint/2010/main" val="166980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6FCBA-919D-E338-37D7-1F3F6B9FAFAB}"/>
              </a:ext>
            </a:extLst>
          </p:cNvPr>
          <p:cNvSpPr>
            <a:spLocks noGrp="1"/>
          </p:cNvSpPr>
          <p:nvPr>
            <p:ph type="subTitle" idx="1"/>
          </p:nvPr>
        </p:nvSpPr>
        <p:spPr>
          <a:xfrm>
            <a:off x="1524000" y="3028724"/>
            <a:ext cx="9144000" cy="2584676"/>
          </a:xfrm>
        </p:spPr>
        <p:txBody>
          <a:bodyPr vert="horz" lIns="91440" tIns="45720" rIns="91440" bIns="45720" rtlCol="0" anchor="t">
            <a:normAutofit/>
          </a:bodyPr>
          <a:lstStyle/>
          <a:p>
            <a:r>
              <a:rPr lang="en-US">
                <a:latin typeface="Arial"/>
                <a:cs typeface="Arial"/>
              </a:rPr>
              <a:t>Erin Calhoun, Electronic Resources Librarian </a:t>
            </a:r>
            <a:r>
              <a:rPr lang="en-US">
                <a:latin typeface="Arial"/>
                <a:cs typeface="Arial"/>
                <a:hlinkClick r:id="rId3"/>
              </a:rPr>
              <a:t>erin.calhoun@utoronto.ca</a:t>
            </a:r>
            <a:endParaRPr lang="en-US">
              <a:latin typeface="Arial"/>
              <a:cs typeface="Arial"/>
            </a:endParaRPr>
          </a:p>
          <a:p>
            <a:endParaRPr lang="en-US">
              <a:latin typeface="Arial"/>
              <a:cs typeface="Arial"/>
            </a:endParaRPr>
          </a:p>
          <a:p>
            <a:r>
              <a:rPr lang="en-US">
                <a:latin typeface="Arial"/>
                <a:cs typeface="Arial"/>
              </a:rPr>
              <a:t>Harjinder Rana, Resource Sharing Librarian </a:t>
            </a:r>
            <a:r>
              <a:rPr lang="en-US">
                <a:latin typeface="Arial"/>
                <a:cs typeface="Arial"/>
                <a:hlinkClick r:id="rId4"/>
              </a:rPr>
              <a:t>harjinder.rana@utoronto.ca</a:t>
            </a:r>
            <a:endParaRPr lang="en-US">
              <a:latin typeface="Arial"/>
              <a:cs typeface="Arial"/>
            </a:endParaRPr>
          </a:p>
        </p:txBody>
      </p:sp>
      <p:sp>
        <p:nvSpPr>
          <p:cNvPr id="2" name="Title 1">
            <a:extLst>
              <a:ext uri="{FF2B5EF4-FFF2-40B4-BE49-F238E27FC236}">
                <a16:creationId xmlns:a16="http://schemas.microsoft.com/office/drawing/2014/main" id="{027E8177-C520-9553-C0D8-2F36D28662DA}"/>
              </a:ext>
            </a:extLst>
          </p:cNvPr>
          <p:cNvSpPr>
            <a:spLocks noGrp="1"/>
          </p:cNvSpPr>
          <p:nvPr>
            <p:ph type="ctrTitle"/>
          </p:nvPr>
        </p:nvSpPr>
        <p:spPr>
          <a:xfrm>
            <a:off x="1524000" y="1115105"/>
            <a:ext cx="9144000" cy="1654629"/>
          </a:xfrm>
        </p:spPr>
        <p:txBody>
          <a:bodyPr/>
          <a:lstStyle/>
          <a:p>
            <a:r>
              <a:rPr lang="en-US" b="1">
                <a:latin typeface="Arial"/>
                <a:cs typeface="Arial"/>
              </a:rPr>
              <a:t>Thank you</a:t>
            </a:r>
          </a:p>
        </p:txBody>
      </p:sp>
    </p:spTree>
    <p:extLst>
      <p:ext uri="{BB962C8B-B14F-4D97-AF65-F5344CB8AC3E}">
        <p14:creationId xmlns:p14="http://schemas.microsoft.com/office/powerpoint/2010/main" val="278495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rody of a classic James Bond movie poster with presenters Erin and Harjinder's faces imposed on images of the main characters. Parody reviews of this fictional film are across the bottom of the screen.">
            <a:extLst>
              <a:ext uri="{FF2B5EF4-FFF2-40B4-BE49-F238E27FC236}">
                <a16:creationId xmlns:a16="http://schemas.microsoft.com/office/drawing/2014/main" id="{0E0BBE88-2E98-344F-703A-D82D614B03AC}"/>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66BA3AD-86D3-114D-2E13-6B2BDA1AFCE7}"/>
              </a:ext>
            </a:extLst>
          </p:cNvPr>
          <p:cNvSpPr txBox="1"/>
          <p:nvPr/>
        </p:nvSpPr>
        <p:spPr>
          <a:xfrm>
            <a:off x="4983349" y="453997"/>
            <a:ext cx="613326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Arial"/>
                <a:cs typeface="Arial"/>
              </a:rPr>
              <a:t>The Plot</a:t>
            </a:r>
          </a:p>
          <a:p>
            <a:endParaRPr lang="en-US"/>
          </a:p>
          <a:p>
            <a:pPr marL="285750" indent="-285750">
              <a:buFont typeface="Arial"/>
              <a:buChar char="•"/>
            </a:pPr>
            <a:r>
              <a:rPr lang="en-US" sz="2400">
                <a:latin typeface="Arial"/>
                <a:cs typeface="Arial"/>
              </a:rPr>
              <a:t>Why e-book lending?</a:t>
            </a:r>
          </a:p>
          <a:p>
            <a:pPr marL="285750" indent="-285750">
              <a:buFont typeface="Arial"/>
              <a:buChar char="•"/>
            </a:pPr>
            <a:r>
              <a:rPr lang="en-US" sz="2400">
                <a:latin typeface="Arial"/>
                <a:cs typeface="Arial"/>
              </a:rPr>
              <a:t>Licensing ILL lending rights</a:t>
            </a:r>
          </a:p>
          <a:p>
            <a:pPr marL="285750" indent="-285750">
              <a:buFont typeface="Arial"/>
              <a:buChar char="•"/>
            </a:pPr>
            <a:r>
              <a:rPr lang="en-US" sz="2400">
                <a:latin typeface="Arial"/>
                <a:cs typeface="Arial"/>
              </a:rPr>
              <a:t>How we fulfill ILL requests with e-books</a:t>
            </a:r>
          </a:p>
          <a:p>
            <a:pPr marL="285750" indent="-285750">
              <a:buFont typeface="Arial"/>
              <a:buChar char="•"/>
            </a:pPr>
            <a:r>
              <a:rPr lang="en-US" sz="2400">
                <a:latin typeface="Arial"/>
                <a:cs typeface="Arial"/>
              </a:rPr>
              <a:t>Some challenges that persist</a:t>
            </a:r>
          </a:p>
          <a:p>
            <a:pPr marL="285750" indent="-285750">
              <a:buFont typeface="Arial"/>
              <a:buChar char="•"/>
            </a:pPr>
            <a:r>
              <a:rPr lang="en-US" sz="2400">
                <a:latin typeface="Arial"/>
                <a:cs typeface="Arial"/>
              </a:rPr>
              <a:t>Next steps</a:t>
            </a:r>
          </a:p>
          <a:p>
            <a:pPr marL="285750" indent="-285750">
              <a:buFont typeface="Arial"/>
              <a:buChar char="•"/>
            </a:pPr>
            <a:endParaRPr lang="en-US"/>
          </a:p>
        </p:txBody>
      </p:sp>
      <p:sp>
        <p:nvSpPr>
          <p:cNvPr id="3" name="Title 2">
            <a:extLst>
              <a:ext uri="{FF2B5EF4-FFF2-40B4-BE49-F238E27FC236}">
                <a16:creationId xmlns:a16="http://schemas.microsoft.com/office/drawing/2014/main" id="{681F698F-EE2A-152D-4E57-D2F6A66B9E7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tx2">
                    <a:lumMod val="10000"/>
                    <a:lumOff val="90000"/>
                  </a:schemeClr>
                </a:solidFill>
              </a:rPr>
              <a:t>The Plot</a:t>
            </a:r>
          </a:p>
        </p:txBody>
      </p:sp>
    </p:spTree>
    <p:extLst>
      <p:ext uri="{BB962C8B-B14F-4D97-AF65-F5344CB8AC3E}">
        <p14:creationId xmlns:p14="http://schemas.microsoft.com/office/powerpoint/2010/main" val="209015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BFF5C-FA88-4236-7DE5-E084020D50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D622D-2DFB-F69A-068C-98859E223E4B}"/>
              </a:ext>
            </a:extLst>
          </p:cNvPr>
          <p:cNvSpPr>
            <a:spLocks noGrp="1"/>
          </p:cNvSpPr>
          <p:nvPr>
            <p:ph idx="1"/>
          </p:nvPr>
        </p:nvSpPr>
        <p:spPr/>
        <p:txBody>
          <a:bodyPr vert="horz" lIns="91440" tIns="45720" rIns="91440" bIns="45720" rtlCol="0" anchor="t">
            <a:normAutofit/>
          </a:bodyPr>
          <a:lstStyle/>
          <a:p>
            <a:r>
              <a:rPr lang="en-US">
                <a:latin typeface="Arial"/>
                <a:cs typeface="Arial"/>
              </a:rPr>
              <a:t>E-preferred collection approach</a:t>
            </a:r>
          </a:p>
          <a:p>
            <a:pPr lvl="1">
              <a:buFont typeface="Courier New" panose="020B0604020202020204" pitchFamily="34" charset="0"/>
              <a:buChar char="o"/>
            </a:pPr>
            <a:r>
              <a:rPr lang="en-US">
                <a:latin typeface="Arial"/>
                <a:cs typeface="Arial"/>
              </a:rPr>
              <a:t>Building electronic collection while securing broad user rights and local load rights with publishers</a:t>
            </a:r>
          </a:p>
          <a:p>
            <a:endParaRPr lang="en-US">
              <a:latin typeface="Arial"/>
              <a:cs typeface="Arial"/>
            </a:endParaRPr>
          </a:p>
          <a:p>
            <a:r>
              <a:rPr lang="en-US">
                <a:latin typeface="Arial"/>
                <a:cs typeface="Arial"/>
              </a:rPr>
              <a:t>ILL service disruptions</a:t>
            </a:r>
            <a:endParaRPr lang="en-US"/>
          </a:p>
          <a:p>
            <a:pPr lvl="1">
              <a:buFont typeface="Courier New" panose="020B0604020202020204" pitchFamily="34" charset="0"/>
              <a:buChar char="o"/>
            </a:pPr>
            <a:r>
              <a:rPr lang="en-US">
                <a:latin typeface="Arial"/>
                <a:cs typeface="Arial"/>
              </a:rPr>
              <a:t>Global pandemic, </a:t>
            </a:r>
            <a:r>
              <a:rPr lang="en-US" err="1">
                <a:latin typeface="Arial"/>
                <a:cs typeface="Arial"/>
              </a:rPr>
              <a:t>labour</a:t>
            </a:r>
            <a:r>
              <a:rPr lang="en-US">
                <a:latin typeface="Arial"/>
                <a:cs typeface="Arial"/>
              </a:rPr>
              <a:t> actions, political instability/tariffs, wait times, budgets, etc. all make physical lending precarious</a:t>
            </a:r>
          </a:p>
          <a:p>
            <a:pPr lvl="1">
              <a:buFont typeface="Courier New" panose="020B0604020202020204" pitchFamily="34" charset="0"/>
              <a:buChar char="o"/>
            </a:pPr>
            <a:endParaRPr lang="en-US">
              <a:latin typeface="Arial"/>
              <a:cs typeface="Arial"/>
            </a:endParaRPr>
          </a:p>
          <a:p>
            <a:r>
              <a:rPr lang="en-US">
                <a:latin typeface="Arial"/>
                <a:cs typeface="Arial"/>
              </a:rPr>
              <a:t>Non-returnable, DRM-free e-book ILL</a:t>
            </a:r>
            <a:endParaRPr lang="en-US"/>
          </a:p>
          <a:p>
            <a:pPr lvl="1">
              <a:buFont typeface="Courier New" panose="020B0604020202020204" pitchFamily="34" charset="0"/>
              <a:buChar char="o"/>
            </a:pPr>
            <a:r>
              <a:rPr lang="en-US">
                <a:latin typeface="Arial"/>
                <a:cs typeface="Arial"/>
              </a:rPr>
              <a:t>In contrast to other forms of electronic lending, such as CDL</a:t>
            </a:r>
          </a:p>
        </p:txBody>
      </p:sp>
      <p:sp>
        <p:nvSpPr>
          <p:cNvPr id="2" name="Title 1">
            <a:extLst>
              <a:ext uri="{FF2B5EF4-FFF2-40B4-BE49-F238E27FC236}">
                <a16:creationId xmlns:a16="http://schemas.microsoft.com/office/drawing/2014/main" id="{C272ADDD-F8D4-39FB-763F-79AFDFAABDBF}"/>
              </a:ext>
            </a:extLst>
          </p:cNvPr>
          <p:cNvSpPr>
            <a:spLocks noGrp="1"/>
          </p:cNvSpPr>
          <p:nvPr>
            <p:ph type="title"/>
          </p:nvPr>
        </p:nvSpPr>
        <p:spPr/>
        <p:txBody>
          <a:bodyPr/>
          <a:lstStyle/>
          <a:p>
            <a:r>
              <a:rPr lang="en-US" b="1">
                <a:latin typeface="Arial"/>
                <a:cs typeface="Arial"/>
              </a:rPr>
              <a:t>Why e-book lending?</a:t>
            </a:r>
          </a:p>
        </p:txBody>
      </p:sp>
    </p:spTree>
    <p:extLst>
      <p:ext uri="{BB962C8B-B14F-4D97-AF65-F5344CB8AC3E}">
        <p14:creationId xmlns:p14="http://schemas.microsoft.com/office/powerpoint/2010/main" val="423092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showing list of publishers and number of titles for each publisher. Bloomsbury, 52,700 titles; Cambridge University Press. 36,074 titles; De Gruyter Brill, 207,639 titles; Sage, 16,098 titles; Springer, 21,712 titles. 334,293 titles in total.">
            <a:extLst>
              <a:ext uri="{FF2B5EF4-FFF2-40B4-BE49-F238E27FC236}">
                <a16:creationId xmlns:a16="http://schemas.microsoft.com/office/drawing/2014/main" id="{41CB1DED-9097-3EC7-80AA-7CFC4FE9FCD8}"/>
              </a:ext>
            </a:extLst>
          </p:cNvPr>
          <p:cNvGraphicFramePr>
            <a:graphicFrameLocks noGrp="1"/>
          </p:cNvGraphicFramePr>
          <p:nvPr>
            <p:extLst>
              <p:ext uri="{D42A27DB-BD31-4B8C-83A1-F6EECF244321}">
                <p14:modId xmlns:p14="http://schemas.microsoft.com/office/powerpoint/2010/main" val="4107275656"/>
              </p:ext>
            </p:extLst>
          </p:nvPr>
        </p:nvGraphicFramePr>
        <p:xfrm>
          <a:off x="6095037" y="1737940"/>
          <a:ext cx="5445760" cy="4690423"/>
        </p:xfrm>
        <a:graphic>
          <a:graphicData uri="http://schemas.openxmlformats.org/drawingml/2006/table">
            <a:tbl>
              <a:tblPr firstRow="1" bandRow="1">
                <a:tableStyleId>{7E9639D4-E3E2-4D34-9284-5A2195B3D0D7}</a:tableStyleId>
              </a:tblPr>
              <a:tblGrid>
                <a:gridCol w="2722880">
                  <a:extLst>
                    <a:ext uri="{9D8B030D-6E8A-4147-A177-3AD203B41FA5}">
                      <a16:colId xmlns:a16="http://schemas.microsoft.com/office/drawing/2014/main" val="1234726972"/>
                    </a:ext>
                  </a:extLst>
                </a:gridCol>
                <a:gridCol w="2722880">
                  <a:extLst>
                    <a:ext uri="{9D8B030D-6E8A-4147-A177-3AD203B41FA5}">
                      <a16:colId xmlns:a16="http://schemas.microsoft.com/office/drawing/2014/main" val="4173285683"/>
                    </a:ext>
                  </a:extLst>
                </a:gridCol>
              </a:tblGrid>
              <a:tr h="611794">
                <a:tc>
                  <a:txBody>
                    <a:bodyPr/>
                    <a:lstStyle/>
                    <a:p>
                      <a:r>
                        <a:rPr lang="en-US"/>
                        <a:t>Publisher</a:t>
                      </a:r>
                    </a:p>
                  </a:txBody>
                  <a:tcPr/>
                </a:tc>
                <a:tc>
                  <a:txBody>
                    <a:bodyPr/>
                    <a:lstStyle/>
                    <a:p>
                      <a:r>
                        <a:rPr lang="en-US"/>
                        <a:t>Number of titles</a:t>
                      </a:r>
                    </a:p>
                  </a:txBody>
                  <a:tcPr/>
                </a:tc>
                <a:extLst>
                  <a:ext uri="{0D108BD9-81ED-4DB2-BD59-A6C34878D82A}">
                    <a16:rowId xmlns:a16="http://schemas.microsoft.com/office/drawing/2014/main" val="387486411"/>
                  </a:ext>
                </a:extLst>
              </a:tr>
              <a:tr h="611794">
                <a:tc>
                  <a:txBody>
                    <a:bodyPr/>
                    <a:lstStyle/>
                    <a:p>
                      <a:r>
                        <a:rPr lang="en-US"/>
                        <a:t>Bloomsbury</a:t>
                      </a:r>
                    </a:p>
                  </a:txBody>
                  <a:tcPr/>
                </a:tc>
                <a:tc>
                  <a:txBody>
                    <a:bodyPr/>
                    <a:lstStyle/>
                    <a:p>
                      <a:pPr lvl="0">
                        <a:buNone/>
                      </a:pPr>
                      <a:r>
                        <a:rPr lang="en-US" sz="1800" u="none" strike="noStrike" noProof="0"/>
                        <a:t>52,770</a:t>
                      </a:r>
                      <a:endParaRPr lang="en-US"/>
                    </a:p>
                  </a:txBody>
                  <a:tcPr/>
                </a:tc>
                <a:extLst>
                  <a:ext uri="{0D108BD9-81ED-4DB2-BD59-A6C34878D82A}">
                    <a16:rowId xmlns:a16="http://schemas.microsoft.com/office/drawing/2014/main" val="3934230596"/>
                  </a:ext>
                </a:extLst>
              </a:tr>
              <a:tr h="1019659">
                <a:tc>
                  <a:txBody>
                    <a:bodyPr/>
                    <a:lstStyle/>
                    <a:p>
                      <a:r>
                        <a:rPr lang="en-US"/>
                        <a:t>Cambridge University Press</a:t>
                      </a:r>
                    </a:p>
                  </a:txBody>
                  <a:tcPr/>
                </a:tc>
                <a:tc>
                  <a:txBody>
                    <a:bodyPr/>
                    <a:lstStyle/>
                    <a:p>
                      <a:pPr lvl="0">
                        <a:buNone/>
                      </a:pPr>
                      <a:r>
                        <a:rPr lang="en-US" sz="1800" u="none" strike="noStrike" noProof="0" dirty="0"/>
                        <a:t>36,074</a:t>
                      </a:r>
                      <a:endParaRPr lang="en-US" dirty="0"/>
                    </a:p>
                  </a:txBody>
                  <a:tcPr/>
                </a:tc>
                <a:extLst>
                  <a:ext uri="{0D108BD9-81ED-4DB2-BD59-A6C34878D82A}">
                    <a16:rowId xmlns:a16="http://schemas.microsoft.com/office/drawing/2014/main" val="3802587375"/>
                  </a:ext>
                </a:extLst>
              </a:tr>
              <a:tr h="611794">
                <a:tc>
                  <a:txBody>
                    <a:bodyPr/>
                    <a:lstStyle/>
                    <a:p>
                      <a:r>
                        <a:rPr lang="en-US"/>
                        <a:t>De Gruyter Brill</a:t>
                      </a:r>
                    </a:p>
                  </a:txBody>
                  <a:tcPr/>
                </a:tc>
                <a:tc>
                  <a:txBody>
                    <a:bodyPr/>
                    <a:lstStyle/>
                    <a:p>
                      <a:r>
                        <a:rPr lang="en-US"/>
                        <a:t>207,639</a:t>
                      </a:r>
                    </a:p>
                  </a:txBody>
                  <a:tcPr/>
                </a:tc>
                <a:extLst>
                  <a:ext uri="{0D108BD9-81ED-4DB2-BD59-A6C34878D82A}">
                    <a16:rowId xmlns:a16="http://schemas.microsoft.com/office/drawing/2014/main" val="3387725109"/>
                  </a:ext>
                </a:extLst>
              </a:tr>
              <a:tr h="611794">
                <a:tc>
                  <a:txBody>
                    <a:bodyPr/>
                    <a:lstStyle/>
                    <a:p>
                      <a:r>
                        <a:rPr lang="en-US"/>
                        <a:t>Sage</a:t>
                      </a:r>
                    </a:p>
                  </a:txBody>
                  <a:tcPr/>
                </a:tc>
                <a:tc>
                  <a:txBody>
                    <a:bodyPr/>
                    <a:lstStyle/>
                    <a:p>
                      <a:pPr lvl="0">
                        <a:buNone/>
                      </a:pPr>
                      <a:r>
                        <a:rPr lang="en-US" sz="1800" u="none" strike="noStrike" noProof="0"/>
                        <a:t>16,098</a:t>
                      </a:r>
                      <a:endParaRPr lang="en-US"/>
                    </a:p>
                  </a:txBody>
                  <a:tcPr/>
                </a:tc>
                <a:extLst>
                  <a:ext uri="{0D108BD9-81ED-4DB2-BD59-A6C34878D82A}">
                    <a16:rowId xmlns:a16="http://schemas.microsoft.com/office/drawing/2014/main" val="2640403752"/>
                  </a:ext>
                </a:extLst>
              </a:tr>
              <a:tr h="611794">
                <a:tc>
                  <a:txBody>
                    <a:bodyPr/>
                    <a:lstStyle/>
                    <a:p>
                      <a:r>
                        <a:rPr lang="en-US"/>
                        <a:t>Springer</a:t>
                      </a:r>
                    </a:p>
                  </a:txBody>
                  <a:tcPr/>
                </a:tc>
                <a:tc>
                  <a:txBody>
                    <a:bodyPr/>
                    <a:lstStyle/>
                    <a:p>
                      <a:pPr lvl="0">
                        <a:buNone/>
                      </a:pPr>
                      <a:r>
                        <a:rPr lang="en-US" sz="1800" u="none" strike="noStrike" noProof="0"/>
                        <a:t>21,712</a:t>
                      </a:r>
                      <a:endParaRPr lang="en-US"/>
                    </a:p>
                  </a:txBody>
                  <a:tcPr/>
                </a:tc>
                <a:extLst>
                  <a:ext uri="{0D108BD9-81ED-4DB2-BD59-A6C34878D82A}">
                    <a16:rowId xmlns:a16="http://schemas.microsoft.com/office/drawing/2014/main" val="522202936"/>
                  </a:ext>
                </a:extLst>
              </a:tr>
              <a:tr h="611794">
                <a:tc>
                  <a:txBody>
                    <a:bodyPr/>
                    <a:lstStyle/>
                    <a:p>
                      <a:r>
                        <a:rPr lang="en-US"/>
                        <a:t>TOTAL:</a:t>
                      </a:r>
                    </a:p>
                  </a:txBody>
                  <a:tcPr/>
                </a:tc>
                <a:tc>
                  <a:txBody>
                    <a:bodyPr/>
                    <a:lstStyle/>
                    <a:p>
                      <a:r>
                        <a:rPr lang="en-US" dirty="0"/>
                        <a:t>334,293</a:t>
                      </a:r>
                    </a:p>
                  </a:txBody>
                  <a:tcPr/>
                </a:tc>
                <a:extLst>
                  <a:ext uri="{0D108BD9-81ED-4DB2-BD59-A6C34878D82A}">
                    <a16:rowId xmlns:a16="http://schemas.microsoft.com/office/drawing/2014/main" val="4134264416"/>
                  </a:ext>
                </a:extLst>
              </a:tr>
            </a:tbl>
          </a:graphicData>
        </a:graphic>
      </p:graphicFrame>
      <p:sp>
        <p:nvSpPr>
          <p:cNvPr id="3" name="Content Placeholder 2">
            <a:extLst>
              <a:ext uri="{FF2B5EF4-FFF2-40B4-BE49-F238E27FC236}">
                <a16:creationId xmlns:a16="http://schemas.microsoft.com/office/drawing/2014/main" id="{D2C16514-0176-8974-C105-B3663BA68F07}"/>
              </a:ext>
            </a:extLst>
          </p:cNvPr>
          <p:cNvSpPr>
            <a:spLocks noGrp="1"/>
          </p:cNvSpPr>
          <p:nvPr>
            <p:ph idx="1"/>
          </p:nvPr>
        </p:nvSpPr>
        <p:spPr>
          <a:xfrm>
            <a:off x="838200" y="2094961"/>
            <a:ext cx="5052204" cy="4401317"/>
          </a:xfrm>
        </p:spPr>
        <p:txBody>
          <a:bodyPr vert="horz" lIns="91440" tIns="45720" rIns="91440" bIns="45720" rtlCol="0" anchor="t">
            <a:normAutofit fontScale="92500" lnSpcReduction="20000"/>
          </a:bodyPr>
          <a:lstStyle/>
          <a:p>
            <a:r>
              <a:rPr lang="en-US">
                <a:latin typeface="Arial"/>
                <a:cs typeface="Arial"/>
              </a:rPr>
              <a:t>Updated license terms with 5 publishers to include full e-book ILL</a:t>
            </a:r>
          </a:p>
          <a:p>
            <a:endParaRPr lang="en-US">
              <a:latin typeface="Arial"/>
              <a:cs typeface="Arial"/>
            </a:endParaRPr>
          </a:p>
          <a:p>
            <a:r>
              <a:rPr lang="en-US">
                <a:latin typeface="Arial"/>
                <a:cs typeface="Arial"/>
              </a:rPr>
              <a:t>Approximately *964,000 e-books are available via frontlist agreements</a:t>
            </a:r>
          </a:p>
          <a:p>
            <a:endParaRPr lang="en-US">
              <a:latin typeface="Arial"/>
              <a:cs typeface="Arial"/>
            </a:endParaRPr>
          </a:p>
          <a:p>
            <a:r>
              <a:rPr lang="en-US">
                <a:latin typeface="Arial"/>
                <a:cs typeface="Arial"/>
              </a:rPr>
              <a:t>283,823* are now available for full e-book ILL</a:t>
            </a:r>
          </a:p>
          <a:p>
            <a:endParaRPr lang="en-US">
              <a:latin typeface="Arial"/>
              <a:cs typeface="Arial"/>
            </a:endParaRPr>
          </a:p>
          <a:p>
            <a:pPr marL="0" indent="0">
              <a:buNone/>
            </a:pPr>
            <a:r>
              <a:rPr lang="en-US" sz="1800" i="1">
                <a:latin typeface="Arial"/>
                <a:cs typeface="Arial"/>
              </a:rPr>
              <a:t>*Scholars Portal copies not counted in final total</a:t>
            </a:r>
          </a:p>
        </p:txBody>
      </p:sp>
      <p:sp>
        <p:nvSpPr>
          <p:cNvPr id="2" name="Title 1">
            <a:extLst>
              <a:ext uri="{FF2B5EF4-FFF2-40B4-BE49-F238E27FC236}">
                <a16:creationId xmlns:a16="http://schemas.microsoft.com/office/drawing/2014/main" id="{002CA84D-70D5-142A-87EE-FC058358736B}"/>
              </a:ext>
            </a:extLst>
          </p:cNvPr>
          <p:cNvSpPr>
            <a:spLocks noGrp="1"/>
          </p:cNvSpPr>
          <p:nvPr>
            <p:ph type="title"/>
          </p:nvPr>
        </p:nvSpPr>
        <p:spPr/>
        <p:txBody>
          <a:bodyPr/>
          <a:lstStyle/>
          <a:p>
            <a:r>
              <a:rPr lang="en-US" b="1">
                <a:latin typeface="Arial"/>
                <a:cs typeface="Arial"/>
              </a:rPr>
              <a:t>Licensing ILL lending rights</a:t>
            </a:r>
          </a:p>
        </p:txBody>
      </p:sp>
    </p:spTree>
    <p:extLst>
      <p:ext uri="{BB962C8B-B14F-4D97-AF65-F5344CB8AC3E}">
        <p14:creationId xmlns:p14="http://schemas.microsoft.com/office/powerpoint/2010/main" val="182916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93C2-B9AB-B1DC-CB8E-9694CB420F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6EC86-AC5A-4504-70E6-9BBBF8E3E49C}"/>
              </a:ext>
            </a:extLst>
          </p:cNvPr>
          <p:cNvSpPr>
            <a:spLocks noGrp="1"/>
          </p:cNvSpPr>
          <p:nvPr>
            <p:ph idx="1"/>
          </p:nvPr>
        </p:nvSpPr>
        <p:spPr>
          <a:xfrm>
            <a:off x="838200" y="1748134"/>
            <a:ext cx="10713416" cy="4428829"/>
          </a:xfrm>
        </p:spPr>
        <p:txBody>
          <a:bodyPr vert="horz" lIns="91440" tIns="45720" rIns="91440" bIns="45720" rtlCol="0" anchor="t">
            <a:noAutofit/>
          </a:bodyPr>
          <a:lstStyle/>
          <a:p>
            <a:r>
              <a:rPr lang="en-US" sz="2400">
                <a:latin typeface="Arial"/>
                <a:cs typeface="Arial"/>
              </a:rPr>
              <a:t>ILL General: permitted/prohibited</a:t>
            </a:r>
          </a:p>
          <a:p>
            <a:r>
              <a:rPr lang="en-US" sz="2400">
                <a:latin typeface="Arial"/>
                <a:cs typeface="Arial"/>
              </a:rPr>
              <a:t>ILL Secure Electronic: permitted/prohibited</a:t>
            </a:r>
          </a:p>
          <a:p>
            <a:r>
              <a:rPr lang="en-US" sz="2400">
                <a:latin typeface="Arial"/>
                <a:cs typeface="Arial"/>
              </a:rPr>
              <a:t>ILL Electronic (email): permitted/prohibited</a:t>
            </a:r>
          </a:p>
          <a:p>
            <a:r>
              <a:rPr lang="en-US" sz="2400">
                <a:latin typeface="Arial"/>
                <a:cs typeface="Arial"/>
              </a:rPr>
              <a:t>Interlibrary loan note: free-text</a:t>
            </a:r>
          </a:p>
          <a:p>
            <a:pPr lvl="1">
              <a:buFont typeface="Courier New" panose="020B0604020202020204" pitchFamily="34" charset="0"/>
              <a:buChar char="o"/>
            </a:pPr>
            <a:r>
              <a:rPr lang="en-US">
                <a:latin typeface="Arial"/>
                <a:cs typeface="Arial"/>
              </a:rPr>
              <a:t>Ex. May only distribute in Canada; may only share 5% of overall work; "Full </a:t>
            </a:r>
            <a:r>
              <a:rPr lang="en-US" err="1">
                <a:latin typeface="Arial"/>
                <a:cs typeface="Arial"/>
              </a:rPr>
              <a:t>ebook</a:t>
            </a:r>
            <a:r>
              <a:rPr lang="en-US">
                <a:latin typeface="Arial"/>
                <a:cs typeface="Arial"/>
              </a:rPr>
              <a:t> ILL is permitted"</a:t>
            </a:r>
          </a:p>
          <a:p>
            <a:endParaRPr lang="en-US" sz="2400">
              <a:latin typeface="Arial"/>
              <a:cs typeface="Arial"/>
            </a:endParaRPr>
          </a:p>
          <a:p>
            <a:pPr marL="0" indent="0">
              <a:buNone/>
            </a:pPr>
            <a:r>
              <a:rPr lang="en-US" sz="2400" b="1" i="1">
                <a:latin typeface="Arial"/>
                <a:cs typeface="Arial"/>
              </a:rPr>
              <a:t>For your ILLs only… </a:t>
            </a:r>
            <a:r>
              <a:rPr lang="en-US" sz="2400">
                <a:latin typeface="Arial"/>
                <a:cs typeface="Arial"/>
              </a:rPr>
              <a:t>In Alma, license terms can be re-ordered, made visible/hidden to public view, and customized</a:t>
            </a:r>
          </a:p>
        </p:txBody>
      </p:sp>
      <p:sp>
        <p:nvSpPr>
          <p:cNvPr id="2" name="Title 1">
            <a:extLst>
              <a:ext uri="{FF2B5EF4-FFF2-40B4-BE49-F238E27FC236}">
                <a16:creationId xmlns:a16="http://schemas.microsoft.com/office/drawing/2014/main" id="{4CF517F2-AF4B-5770-B451-99241DD86D0A}"/>
              </a:ext>
            </a:extLst>
          </p:cNvPr>
          <p:cNvSpPr>
            <a:spLocks noGrp="1"/>
          </p:cNvSpPr>
          <p:nvPr>
            <p:ph type="title"/>
          </p:nvPr>
        </p:nvSpPr>
        <p:spPr/>
        <p:txBody>
          <a:bodyPr/>
          <a:lstStyle/>
          <a:p>
            <a:r>
              <a:rPr lang="en-US" b="1">
                <a:latin typeface="Arial"/>
                <a:cs typeface="Arial"/>
              </a:rPr>
              <a:t>Reflecting licenses in Alma</a:t>
            </a:r>
          </a:p>
        </p:txBody>
      </p:sp>
    </p:spTree>
    <p:extLst>
      <p:ext uri="{BB962C8B-B14F-4D97-AF65-F5344CB8AC3E}">
        <p14:creationId xmlns:p14="http://schemas.microsoft.com/office/powerpoint/2010/main" val="16211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of Primo display of license terms and permitted uses, highligting the Interlibrary loan permitted uses. ">
            <a:extLst>
              <a:ext uri="{FF2B5EF4-FFF2-40B4-BE49-F238E27FC236}">
                <a16:creationId xmlns:a16="http://schemas.microsoft.com/office/drawing/2014/main" id="{E3D782D2-49AD-20BA-F3E1-5E15CE33FE7F}"/>
              </a:ext>
            </a:extLst>
          </p:cNvPr>
          <p:cNvPicPr>
            <a:picLocks noGrp="1" noChangeAspect="1"/>
          </p:cNvPicPr>
          <p:nvPr>
            <p:ph sz="half" idx="2"/>
          </p:nvPr>
        </p:nvPicPr>
        <p:blipFill>
          <a:blip r:embed="rId3"/>
          <a:stretch>
            <a:fillRect/>
          </a:stretch>
        </p:blipFill>
        <p:spPr>
          <a:xfrm>
            <a:off x="6262345" y="1825625"/>
            <a:ext cx="5001310" cy="4351338"/>
          </a:xfrm>
          <a:prstGeom prst="rect">
            <a:avLst/>
          </a:prstGeom>
        </p:spPr>
      </p:pic>
      <p:sp>
        <p:nvSpPr>
          <p:cNvPr id="3" name="Rectangle 2">
            <a:extLst>
              <a:ext uri="{FF2B5EF4-FFF2-40B4-BE49-F238E27FC236}">
                <a16:creationId xmlns:a16="http://schemas.microsoft.com/office/drawing/2014/main" id="{9CB23611-946A-1CF2-DA2A-07CA5EDBF22B}"/>
              </a:ext>
              <a:ext uri="{C183D7F6-B498-43B3-948B-1728B52AA6E4}">
                <adec:decorative xmlns:adec="http://schemas.microsoft.com/office/drawing/2017/decorative" val="1"/>
              </a:ext>
            </a:extLst>
          </p:cNvPr>
          <p:cNvSpPr/>
          <p:nvPr/>
        </p:nvSpPr>
        <p:spPr>
          <a:xfrm>
            <a:off x="6267275" y="5239615"/>
            <a:ext cx="4081689" cy="9552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 shot of Alma configuration of note fields for permitted uses related to interlibrary loan.">
            <a:extLst>
              <a:ext uri="{FF2B5EF4-FFF2-40B4-BE49-F238E27FC236}">
                <a16:creationId xmlns:a16="http://schemas.microsoft.com/office/drawing/2014/main" id="{D5CEDC42-E702-973B-C048-1A4026F7917F}"/>
              </a:ext>
            </a:extLst>
          </p:cNvPr>
          <p:cNvPicPr>
            <a:picLocks noGrp="1" noChangeAspect="1"/>
          </p:cNvPicPr>
          <p:nvPr>
            <p:ph sz="half" idx="1"/>
          </p:nvPr>
        </p:nvPicPr>
        <p:blipFill>
          <a:blip r:embed="rId4"/>
          <a:stretch>
            <a:fillRect/>
          </a:stretch>
        </p:blipFill>
        <p:spPr>
          <a:xfrm>
            <a:off x="838200" y="2927374"/>
            <a:ext cx="5181600" cy="2147840"/>
          </a:xfrm>
          <a:prstGeom prst="rect">
            <a:avLst/>
          </a:prstGeom>
        </p:spPr>
      </p:pic>
      <p:sp>
        <p:nvSpPr>
          <p:cNvPr id="2" name="Title 1">
            <a:extLst>
              <a:ext uri="{FF2B5EF4-FFF2-40B4-BE49-F238E27FC236}">
                <a16:creationId xmlns:a16="http://schemas.microsoft.com/office/drawing/2014/main" id="{2E2B93F5-B320-AE62-93D3-9FCF273F3669}"/>
              </a:ext>
            </a:extLst>
          </p:cNvPr>
          <p:cNvSpPr>
            <a:spLocks noGrp="1"/>
          </p:cNvSpPr>
          <p:nvPr>
            <p:ph type="title"/>
          </p:nvPr>
        </p:nvSpPr>
        <p:spPr/>
        <p:txBody>
          <a:bodyPr/>
          <a:lstStyle/>
          <a:p>
            <a:r>
              <a:rPr lang="en-US" b="1">
                <a:latin typeface="Arial"/>
                <a:cs typeface="Arial"/>
              </a:rPr>
              <a:t>From Alma to </a:t>
            </a:r>
            <a:r>
              <a:rPr lang="en-US" b="1" err="1">
                <a:latin typeface="Arial"/>
                <a:cs typeface="Arial"/>
              </a:rPr>
              <a:t>LibrarySearch</a:t>
            </a:r>
            <a:r>
              <a:rPr lang="en-US" b="1">
                <a:latin typeface="Arial"/>
                <a:cs typeface="Arial"/>
              </a:rPr>
              <a:t> (Primo)</a:t>
            </a:r>
          </a:p>
        </p:txBody>
      </p:sp>
    </p:spTree>
    <p:extLst>
      <p:ext uri="{BB962C8B-B14F-4D97-AF65-F5344CB8AC3E}">
        <p14:creationId xmlns:p14="http://schemas.microsoft.com/office/powerpoint/2010/main" val="180388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9A528-7A73-9FAB-6F76-71CF55641C06}"/>
              </a:ext>
            </a:extLst>
          </p:cNvPr>
          <p:cNvSpPr>
            <a:spLocks noGrp="1"/>
          </p:cNvSpPr>
          <p:nvPr>
            <p:ph idx="1"/>
          </p:nvPr>
        </p:nvSpPr>
        <p:spPr/>
        <p:txBody>
          <a:bodyPr vert="horz" lIns="91440" tIns="45720" rIns="91440" bIns="45720" rtlCol="0" anchor="t">
            <a:normAutofit/>
          </a:bodyPr>
          <a:lstStyle/>
          <a:p>
            <a:r>
              <a:rPr lang="en-US">
                <a:latin typeface="Arial"/>
                <a:cs typeface="Arial"/>
              </a:rPr>
              <a:t>Internal license notes: </a:t>
            </a:r>
          </a:p>
          <a:p>
            <a:pPr lvl="1">
              <a:buFont typeface="Courier New" panose="020B0604020202020204" pitchFamily="34" charset="0"/>
              <a:buChar char="o"/>
            </a:pPr>
            <a:r>
              <a:rPr lang="en-US">
                <a:latin typeface="Arial"/>
                <a:cs typeface="Arial"/>
              </a:rPr>
              <a:t>Viewable to staff in Alma only; record whether license includes mention of Section 29 or 30 of Canadian Copyright Act</a:t>
            </a:r>
          </a:p>
          <a:p>
            <a:pPr lvl="1">
              <a:buFont typeface="Courier New" panose="020B0604020202020204" pitchFamily="34" charset="0"/>
              <a:buChar char="o"/>
            </a:pPr>
            <a:endParaRPr lang="en-US">
              <a:latin typeface="Arial"/>
              <a:cs typeface="Arial"/>
            </a:endParaRPr>
          </a:p>
          <a:p>
            <a:r>
              <a:rPr lang="en-US">
                <a:latin typeface="Arial"/>
                <a:cs typeface="Arial"/>
              </a:rPr>
              <a:t>Fair dealing clause:</a:t>
            </a:r>
          </a:p>
          <a:p>
            <a:pPr lvl="1">
              <a:buFont typeface="Courier New" panose="020B0604020202020204" pitchFamily="34" charset="0"/>
              <a:buChar char="o"/>
            </a:pPr>
            <a:r>
              <a:rPr lang="en-US">
                <a:latin typeface="Arial"/>
                <a:cs typeface="Arial"/>
              </a:rPr>
              <a:t>Viewable in public catalogue; record whether license explicitly mentions a copyright framework (Canada, United States, and/or international)</a:t>
            </a:r>
          </a:p>
        </p:txBody>
      </p:sp>
      <p:sp>
        <p:nvSpPr>
          <p:cNvPr id="2" name="Title 1">
            <a:extLst>
              <a:ext uri="{FF2B5EF4-FFF2-40B4-BE49-F238E27FC236}">
                <a16:creationId xmlns:a16="http://schemas.microsoft.com/office/drawing/2014/main" id="{0423F786-D729-BC2A-E962-8DE3CE2B78F8}"/>
              </a:ext>
            </a:extLst>
          </p:cNvPr>
          <p:cNvSpPr>
            <a:spLocks noGrp="1"/>
          </p:cNvSpPr>
          <p:nvPr>
            <p:ph type="title"/>
          </p:nvPr>
        </p:nvSpPr>
        <p:spPr/>
        <p:txBody>
          <a:bodyPr/>
          <a:lstStyle/>
          <a:p>
            <a:r>
              <a:rPr lang="en-US" b="1">
                <a:latin typeface="Arial"/>
                <a:cs typeface="Arial"/>
              </a:rPr>
              <a:t>Adding licenses to Alma</a:t>
            </a:r>
          </a:p>
        </p:txBody>
      </p:sp>
    </p:spTree>
    <p:extLst>
      <p:ext uri="{BB962C8B-B14F-4D97-AF65-F5344CB8AC3E}">
        <p14:creationId xmlns:p14="http://schemas.microsoft.com/office/powerpoint/2010/main" val="269519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4FE38D-6092-41E5-25BB-449587334CBB}"/>
              </a:ext>
            </a:extLst>
          </p:cNvPr>
          <p:cNvSpPr txBox="1">
            <a:spLocks/>
          </p:cNvSpPr>
          <p:nvPr/>
        </p:nvSpPr>
        <p:spPr>
          <a:xfrm>
            <a:off x="838200" y="4364037"/>
            <a:ext cx="10515600" cy="19605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latin typeface="Arial"/>
                <a:cs typeface="Arial"/>
              </a:rPr>
              <a:t>You only license twice</a:t>
            </a:r>
            <a:r>
              <a:rPr lang="en-US" b="1">
                <a:latin typeface="Arial"/>
                <a:cs typeface="Arial"/>
              </a:rPr>
              <a:t>… create two licenses to manage conflicting ILL information</a:t>
            </a:r>
          </a:p>
          <a:p>
            <a:pPr marL="0" indent="0">
              <a:buNone/>
            </a:pPr>
            <a:r>
              <a:rPr lang="en-US">
                <a:latin typeface="Arial"/>
                <a:cs typeface="Arial"/>
              </a:rPr>
              <a:t>Some resources in a license may not ILL </a:t>
            </a:r>
            <a:r>
              <a:rPr lang="en-US" i="1">
                <a:latin typeface="Arial"/>
                <a:cs typeface="Arial"/>
              </a:rPr>
              <a:t>at all </a:t>
            </a:r>
            <a:r>
              <a:rPr lang="en-US">
                <a:latin typeface="Arial"/>
                <a:cs typeface="Arial"/>
              </a:rPr>
              <a:t>but all other licensed materials are full </a:t>
            </a:r>
            <a:r>
              <a:rPr lang="en-US" err="1">
                <a:latin typeface="Arial"/>
                <a:cs typeface="Arial"/>
              </a:rPr>
              <a:t>ebook</a:t>
            </a:r>
            <a:r>
              <a:rPr lang="en-US">
                <a:latin typeface="Arial"/>
                <a:cs typeface="Arial"/>
              </a:rPr>
              <a:t> ILL. Solution: create 2 licenses in Alma (1 pro-ILL, 1 anti-ILL).</a:t>
            </a:r>
          </a:p>
        </p:txBody>
      </p:sp>
      <p:sp>
        <p:nvSpPr>
          <p:cNvPr id="3" name="Content Placeholder 2">
            <a:extLst>
              <a:ext uri="{FF2B5EF4-FFF2-40B4-BE49-F238E27FC236}">
                <a16:creationId xmlns:a16="http://schemas.microsoft.com/office/drawing/2014/main" id="{1D5A94D3-8AB2-B52E-8BA3-F7FE9479FEBC}"/>
              </a:ext>
            </a:extLst>
          </p:cNvPr>
          <p:cNvSpPr>
            <a:spLocks noGrp="1"/>
          </p:cNvSpPr>
          <p:nvPr>
            <p:ph idx="1"/>
          </p:nvPr>
        </p:nvSpPr>
        <p:spPr>
          <a:xfrm>
            <a:off x="838200" y="1825625"/>
            <a:ext cx="10515600" cy="2403475"/>
          </a:xfrm>
        </p:spPr>
        <p:txBody>
          <a:bodyPr vert="horz" lIns="91440" tIns="45720" rIns="91440" bIns="45720" rtlCol="0" anchor="t">
            <a:normAutofit/>
          </a:bodyPr>
          <a:lstStyle/>
          <a:p>
            <a:pPr marL="514350" indent="-514350">
              <a:buAutoNum type="arabicPeriod"/>
            </a:pPr>
            <a:r>
              <a:rPr lang="en-US">
                <a:latin typeface="Arial"/>
                <a:cs typeface="Arial"/>
              </a:rPr>
              <a:t>License is added to our local coding sheet</a:t>
            </a:r>
          </a:p>
          <a:p>
            <a:pPr marL="514350" indent="-514350">
              <a:buAutoNum type="arabicPeriod"/>
            </a:pPr>
            <a:r>
              <a:rPr lang="en-US">
                <a:latin typeface="Arial"/>
                <a:cs typeface="Arial"/>
              </a:rPr>
              <a:t>License terms are added to Alma: either as new license OR updating existing license in Alma with new terms</a:t>
            </a:r>
          </a:p>
          <a:p>
            <a:pPr marL="514350" indent="-514350">
              <a:buAutoNum type="arabicPeriod"/>
            </a:pPr>
            <a:r>
              <a:rPr lang="en-US">
                <a:latin typeface="Arial"/>
                <a:cs typeface="Arial"/>
              </a:rPr>
              <a:t>Let Metadata colleagues know to assign license to electronic inventory</a:t>
            </a:r>
          </a:p>
        </p:txBody>
      </p:sp>
      <p:sp>
        <p:nvSpPr>
          <p:cNvPr id="2" name="Title 1">
            <a:extLst>
              <a:ext uri="{FF2B5EF4-FFF2-40B4-BE49-F238E27FC236}">
                <a16:creationId xmlns:a16="http://schemas.microsoft.com/office/drawing/2014/main" id="{582ABA90-7B9E-4068-DFAA-1DE4DF4E33FE}"/>
              </a:ext>
            </a:extLst>
          </p:cNvPr>
          <p:cNvSpPr>
            <a:spLocks noGrp="1"/>
          </p:cNvSpPr>
          <p:nvPr>
            <p:ph type="title"/>
          </p:nvPr>
        </p:nvSpPr>
        <p:spPr/>
        <p:txBody>
          <a:bodyPr/>
          <a:lstStyle/>
          <a:p>
            <a:r>
              <a:rPr lang="en-US" b="1">
                <a:latin typeface="Arial"/>
                <a:cs typeface="Arial"/>
              </a:rPr>
              <a:t>Steps for adding licenses in Alma</a:t>
            </a:r>
          </a:p>
        </p:txBody>
      </p:sp>
    </p:spTree>
    <p:extLst>
      <p:ext uri="{BB962C8B-B14F-4D97-AF65-F5344CB8AC3E}">
        <p14:creationId xmlns:p14="http://schemas.microsoft.com/office/powerpoint/2010/main" val="3868617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3262</Words>
  <Application>Microsoft Macintosh PowerPoint</Application>
  <PresentationFormat>Widescreen</PresentationFormat>
  <Paragraphs>276</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Arial,Sans-Serif</vt:lpstr>
      <vt:lpstr>Calibri</vt:lpstr>
      <vt:lpstr>Courier New</vt:lpstr>
      <vt:lpstr>office theme</vt:lpstr>
      <vt:lpstr>License To Lend</vt:lpstr>
      <vt:lpstr>Land acknowledgement</vt:lpstr>
      <vt:lpstr>The Plot</vt:lpstr>
      <vt:lpstr>Why e-book lending?</vt:lpstr>
      <vt:lpstr>Licensing ILL lending rights</vt:lpstr>
      <vt:lpstr>Reflecting licenses in Alma</vt:lpstr>
      <vt:lpstr>From Alma to LibrarySearch (Primo)</vt:lpstr>
      <vt:lpstr>Adding licenses to Alma</vt:lpstr>
      <vt:lpstr>Steps for adding licenses in Alma</vt:lpstr>
      <vt:lpstr>From Alma With Love</vt:lpstr>
      <vt:lpstr>Confirm your Alma settings </vt:lpstr>
      <vt:lpstr>Fulfilling requests… When we have an e-book:</vt:lpstr>
      <vt:lpstr>Fulfilling Request Ebook only: Step 1</vt:lpstr>
      <vt:lpstr>Fulfilling Request Ebook only: Step 2</vt:lpstr>
      <vt:lpstr>Fulfilling Request Ebook only: Step 3</vt:lpstr>
      <vt:lpstr>Fulfilling Request Ebook only: Step 4</vt:lpstr>
      <vt:lpstr>Fulfilling requests… When we have an e-book AND a print copy:</vt:lpstr>
      <vt:lpstr>Fulfilling Request Ebook and Print: Step 1</vt:lpstr>
      <vt:lpstr>Fulfilling Request Ebook and Print: Step 2</vt:lpstr>
      <vt:lpstr>Fulfilling Request Ebook and Print: Step 3</vt:lpstr>
      <vt:lpstr>Fulfilling Request Ebook and Print: Step 4</vt:lpstr>
      <vt:lpstr>Fulfilling Request Ebook and Print: Step 5</vt:lpstr>
      <vt:lpstr>Fulfilling Request Ebook and Print: Step 6</vt:lpstr>
      <vt:lpstr>Our lending numbers so far</vt:lpstr>
      <vt:lpstr>Challenges</vt:lpstr>
      <vt:lpstr>What's next?</vt:lpstr>
      <vt:lpstr>The End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Anika Ervin-Ward</cp:lastModifiedBy>
  <cp:revision>32</cp:revision>
  <dcterms:created xsi:type="dcterms:W3CDTF">2026-06-16T15:08:56Z</dcterms:created>
  <dcterms:modified xsi:type="dcterms:W3CDTF">2026-06-30T15:54:46Z</dcterms:modified>
</cp:coreProperties>
</file>