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09_61601053.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84" r:id="rId3"/>
    <p:sldId id="282" r:id="rId4"/>
    <p:sldId id="258" r:id="rId5"/>
    <p:sldId id="259" r:id="rId6"/>
    <p:sldId id="260" r:id="rId7"/>
    <p:sldId id="270" r:id="rId8"/>
    <p:sldId id="269" r:id="rId9"/>
    <p:sldId id="268" r:id="rId10"/>
    <p:sldId id="283" r:id="rId11"/>
    <p:sldId id="261" r:id="rId12"/>
    <p:sldId id="262" r:id="rId13"/>
    <p:sldId id="263" r:id="rId14"/>
    <p:sldId id="272" r:id="rId15"/>
    <p:sldId id="273" r:id="rId16"/>
    <p:sldId id="274" r:id="rId17"/>
    <p:sldId id="271" r:id="rId18"/>
    <p:sldId id="264" r:id="rId19"/>
    <p:sldId id="276" r:id="rId20"/>
    <p:sldId id="277" r:id="rId21"/>
    <p:sldId id="278" r:id="rId22"/>
    <p:sldId id="279" r:id="rId23"/>
    <p:sldId id="280" r:id="rId24"/>
    <p:sldId id="275" r:id="rId25"/>
    <p:sldId id="265" r:id="rId26"/>
    <p:sldId id="266" r:id="rId27"/>
    <p:sldId id="281" r:id="rId28"/>
    <p:sldId id="26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BF6927-BEA5-FBE1-356E-08097AA62E9B}" name="Harjinder Rana" initials="HR" userId="S::harjinder.rana@utoronto.ca::583d6b9f-27ec-4485-9a1a-37c11efbebab" providerId="AD"/>
  <p188:author id="{62E6C0AC-7450-15EE-2319-31E24A156263}" name="Erin Calhoun" initials="EC" userId="S::erin.calhoun@utoronto.ca::07768c24-cfff-4846-9b73-66f8019417dd" providerId="AD"/>
  <p188:author id="{A2356DE2-9531-5715-476A-923022A25F21}" name="Katrina Fortner" initials="KF" userId="S::katrina.fortner@ocul.on.ca::6644d58b-ebfc-4977-82ae-52c2510535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E80985-830F-4E55-B85B-22253C2803E3}" v="241" dt="2026-07-06T17:49:30.200"/>
    <p1510:client id="{E7992C2B-FE59-BB10-0808-11B98BFAB989}" v="62" dt="2026-07-06T21:01:46.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2" autoAdjust="0"/>
    <p:restoredTop sz="86425" autoAdjust="0"/>
  </p:normalViewPr>
  <p:slideViewPr>
    <p:cSldViewPr snapToGrid="0">
      <p:cViewPr varScale="1">
        <p:scale>
          <a:sx n="127" d="100"/>
          <a:sy n="127" d="100"/>
        </p:scale>
        <p:origin x="162" y="27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comments/modernComment_109_61601053.xml><?xml version="1.0" encoding="utf-8"?>
<p188:cmLst xmlns:a="http://schemas.openxmlformats.org/drawingml/2006/main" xmlns:r="http://schemas.openxmlformats.org/officeDocument/2006/relationships" xmlns:p188="http://schemas.microsoft.com/office/powerpoint/2018/8/main">
  <p188:cm id="{B40E8800-FD65-434E-91AB-55A0108F9630}" authorId="{62E6C0AC-7450-15EE-2319-31E24A156263}" status="resolved" created="2026-06-19T20:00:25.772" complete="100000">
    <ac:txMkLst xmlns:ac="http://schemas.microsoft.com/office/drawing/2013/main/command">
      <pc:docMk xmlns:pc="http://schemas.microsoft.com/office/powerpoint/2013/main/command"/>
      <pc:sldMk xmlns:pc="http://schemas.microsoft.com/office/powerpoint/2013/main/command" cId="1633685587" sldId="265"/>
      <ac:spMk id="3" creationId="{97CE572E-F5EE-E063-519F-5ADB746AD9F9}"/>
      <ac:txMk cp="115">
        <ac:context len="179" hash="2310075605"/>
      </ac:txMk>
    </ac:txMkLst>
    <p188:pos x="4791559" y="1872711"/>
    <p188:replyLst>
      <p188:reply id="{A2860415-67BE-40ED-A6FB-97D45E0B38EC}" authorId="{E1BF6927-BEA5-FBE1-356E-08097AA62E9B}" created="2026-06-19T20:08:42.512">
        <p188:txBody>
          <a:bodyPr/>
          <a:lstStyle/>
          <a:p>
            <a:r>
              <a:rPr lang="en-US"/>
              <a:t>yeah that was what I was getting at, I don't know if it's worth mentioning but I didn't want to forget so wrote it down </a:t>
            </a:r>
          </a:p>
        </p188:txBody>
      </p188:reply>
    </p188:replyLst>
    <p188:txBody>
      <a:bodyPr/>
      <a:lstStyle/>
      <a:p>
        <a:r>
          <a:rPr lang="en-US"/>
          <a:t>is this referring to SP not having everything that we might expect them to? also, i've been adding speaking notes below.</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1F96B-BDB7-4C2D-8C87-0246D29BBE18}" type="datetimeFigureOut">
              <a:t>7/7/2026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BFB5EF-09F1-4E17-8262-29F3E3BBD715}" type="slidenum">
              <a:t>‹#›</a:t>
            </a:fld>
            <a:endParaRPr lang="en-US"/>
          </a:p>
        </p:txBody>
      </p:sp>
    </p:spTree>
    <p:extLst>
      <p:ext uri="{BB962C8B-B14F-4D97-AF65-F5344CB8AC3E}">
        <p14:creationId xmlns:p14="http://schemas.microsoft.com/office/powerpoint/2010/main" val="428249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5"/>
          </p:nvPr>
        </p:nvSpPr>
        <p:spPr/>
        <p:txBody>
          <a:bodyPr/>
          <a:lstStyle/>
          <a:p>
            <a:fld id="{03BFB5EF-09F1-4E17-8262-29F3E3BBD715}" type="slidenum">
              <a:rPr lang="en-US"/>
              <a:t>1</a:t>
            </a:fld>
            <a:endParaRPr lang="en-US"/>
          </a:p>
        </p:txBody>
      </p:sp>
    </p:spTree>
    <p:extLst>
      <p:ext uri="{BB962C8B-B14F-4D97-AF65-F5344CB8AC3E}">
        <p14:creationId xmlns:p14="http://schemas.microsoft.com/office/powerpoint/2010/main" val="2879777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03BFB5EF-09F1-4E17-8262-29F3E3BBD715}" type="slidenum">
              <a:rPr lang="en-US"/>
              <a:t>10</a:t>
            </a:fld>
            <a:endParaRPr lang="en-US"/>
          </a:p>
        </p:txBody>
      </p:sp>
    </p:spTree>
    <p:extLst>
      <p:ext uri="{BB962C8B-B14F-4D97-AF65-F5344CB8AC3E}">
        <p14:creationId xmlns:p14="http://schemas.microsoft.com/office/powerpoint/2010/main" val="4123111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strike="sngStrike" dirty="0">
              <a:ea typeface="Calibri"/>
              <a:cs typeface="Calibri"/>
            </a:endParaRPr>
          </a:p>
        </p:txBody>
      </p:sp>
      <p:sp>
        <p:nvSpPr>
          <p:cNvPr id="4" name="Slide Number Placeholder 3"/>
          <p:cNvSpPr>
            <a:spLocks noGrp="1"/>
          </p:cNvSpPr>
          <p:nvPr>
            <p:ph type="sldNum" sz="quarter" idx="5"/>
          </p:nvPr>
        </p:nvSpPr>
        <p:spPr/>
        <p:txBody>
          <a:bodyPr/>
          <a:lstStyle/>
          <a:p>
            <a:fld id="{03BFB5EF-09F1-4E17-8262-29F3E3BBD715}" type="slidenum">
              <a:rPr lang="en-US"/>
              <a:t>11</a:t>
            </a:fld>
            <a:endParaRPr lang="en-US"/>
          </a:p>
        </p:txBody>
      </p:sp>
    </p:spTree>
    <p:extLst>
      <p:ext uri="{BB962C8B-B14F-4D97-AF65-F5344CB8AC3E}">
        <p14:creationId xmlns:p14="http://schemas.microsoft.com/office/powerpoint/2010/main" val="563713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03BFB5EF-09F1-4E17-8262-29F3E3BBD715}" type="slidenum">
              <a:rPr lang="en-US"/>
              <a:t>12</a:t>
            </a:fld>
            <a:endParaRPr lang="en-US"/>
          </a:p>
        </p:txBody>
      </p:sp>
    </p:spTree>
    <p:extLst>
      <p:ext uri="{BB962C8B-B14F-4D97-AF65-F5344CB8AC3E}">
        <p14:creationId xmlns:p14="http://schemas.microsoft.com/office/powerpoint/2010/main" val="120758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3BFB5EF-09F1-4E17-8262-29F3E3BBD715}" type="slidenum">
              <a:rPr lang="en-US"/>
              <a:t>13</a:t>
            </a:fld>
            <a:endParaRPr lang="en-US"/>
          </a:p>
        </p:txBody>
      </p:sp>
    </p:spTree>
    <p:extLst>
      <p:ext uri="{BB962C8B-B14F-4D97-AF65-F5344CB8AC3E}">
        <p14:creationId xmlns:p14="http://schemas.microsoft.com/office/powerpoint/2010/main" val="3475290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03BFB5EF-09F1-4E17-8262-29F3E3BBD715}" type="slidenum">
              <a:rPr lang="en-US"/>
              <a:t>14</a:t>
            </a:fld>
            <a:endParaRPr lang="en-US"/>
          </a:p>
        </p:txBody>
      </p:sp>
    </p:spTree>
    <p:extLst>
      <p:ext uri="{BB962C8B-B14F-4D97-AF65-F5344CB8AC3E}">
        <p14:creationId xmlns:p14="http://schemas.microsoft.com/office/powerpoint/2010/main" val="4160370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03BFB5EF-09F1-4E17-8262-29F3E3BBD715}" type="slidenum">
              <a:rPr lang="en-US"/>
              <a:t>15</a:t>
            </a:fld>
            <a:endParaRPr lang="en-US"/>
          </a:p>
        </p:txBody>
      </p:sp>
    </p:spTree>
    <p:extLst>
      <p:ext uri="{BB962C8B-B14F-4D97-AF65-F5344CB8AC3E}">
        <p14:creationId xmlns:p14="http://schemas.microsoft.com/office/powerpoint/2010/main" val="2484215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03BFB5EF-09F1-4E17-8262-29F3E3BBD715}" type="slidenum">
              <a:rPr lang="en-US"/>
              <a:t>16</a:t>
            </a:fld>
            <a:endParaRPr lang="en-US"/>
          </a:p>
        </p:txBody>
      </p:sp>
    </p:spTree>
    <p:extLst>
      <p:ext uri="{BB962C8B-B14F-4D97-AF65-F5344CB8AC3E}">
        <p14:creationId xmlns:p14="http://schemas.microsoft.com/office/powerpoint/2010/main" val="2274270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03BFB5EF-09F1-4E17-8262-29F3E3BBD715}" type="slidenum">
              <a:rPr lang="en-US"/>
              <a:t>17</a:t>
            </a:fld>
            <a:endParaRPr lang="en-US"/>
          </a:p>
        </p:txBody>
      </p:sp>
    </p:spTree>
    <p:extLst>
      <p:ext uri="{BB962C8B-B14F-4D97-AF65-F5344CB8AC3E}">
        <p14:creationId xmlns:p14="http://schemas.microsoft.com/office/powerpoint/2010/main" val="3843037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03BFB5EF-09F1-4E17-8262-29F3E3BBD715}" type="slidenum">
              <a:rPr lang="en-US"/>
              <a:t>18</a:t>
            </a:fld>
            <a:endParaRPr lang="en-US"/>
          </a:p>
        </p:txBody>
      </p:sp>
    </p:spTree>
    <p:extLst>
      <p:ext uri="{BB962C8B-B14F-4D97-AF65-F5344CB8AC3E}">
        <p14:creationId xmlns:p14="http://schemas.microsoft.com/office/powerpoint/2010/main" val="324422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03BFB5EF-09F1-4E17-8262-29F3E3BBD715}" type="slidenum">
              <a:rPr lang="en-US"/>
              <a:t>19</a:t>
            </a:fld>
            <a:endParaRPr lang="en-US"/>
          </a:p>
        </p:txBody>
      </p:sp>
    </p:spTree>
    <p:extLst>
      <p:ext uri="{BB962C8B-B14F-4D97-AF65-F5344CB8AC3E}">
        <p14:creationId xmlns:p14="http://schemas.microsoft.com/office/powerpoint/2010/main" val="235097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BFB5EF-09F1-4E17-8262-29F3E3BBD715}" type="slidenum">
              <a:rPr lang="en-US" smtClean="0"/>
              <a:t>2</a:t>
            </a:fld>
            <a:endParaRPr lang="en-US"/>
          </a:p>
        </p:txBody>
      </p:sp>
    </p:spTree>
    <p:extLst>
      <p:ext uri="{BB962C8B-B14F-4D97-AF65-F5344CB8AC3E}">
        <p14:creationId xmlns:p14="http://schemas.microsoft.com/office/powerpoint/2010/main" val="2683288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dirty="0"/>
          </a:p>
        </p:txBody>
      </p:sp>
      <p:sp>
        <p:nvSpPr>
          <p:cNvPr id="4" name="Slide Number Placeholder 3"/>
          <p:cNvSpPr>
            <a:spLocks noGrp="1"/>
          </p:cNvSpPr>
          <p:nvPr>
            <p:ph type="sldNum" sz="quarter" idx="5"/>
          </p:nvPr>
        </p:nvSpPr>
        <p:spPr/>
        <p:txBody>
          <a:bodyPr/>
          <a:lstStyle/>
          <a:p>
            <a:fld id="{03BFB5EF-09F1-4E17-8262-29F3E3BBD715}" type="slidenum">
              <a:rPr lang="en-US"/>
              <a:t>20</a:t>
            </a:fld>
            <a:endParaRPr lang="en-US"/>
          </a:p>
        </p:txBody>
      </p:sp>
    </p:spTree>
    <p:extLst>
      <p:ext uri="{BB962C8B-B14F-4D97-AF65-F5344CB8AC3E}">
        <p14:creationId xmlns:p14="http://schemas.microsoft.com/office/powerpoint/2010/main" val="152823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dirty="0"/>
          </a:p>
        </p:txBody>
      </p:sp>
      <p:sp>
        <p:nvSpPr>
          <p:cNvPr id="4" name="Slide Number Placeholder 3"/>
          <p:cNvSpPr>
            <a:spLocks noGrp="1"/>
          </p:cNvSpPr>
          <p:nvPr>
            <p:ph type="sldNum" sz="quarter" idx="5"/>
          </p:nvPr>
        </p:nvSpPr>
        <p:spPr/>
        <p:txBody>
          <a:bodyPr/>
          <a:lstStyle/>
          <a:p>
            <a:fld id="{03BFB5EF-09F1-4E17-8262-29F3E3BBD715}" type="slidenum">
              <a:rPr lang="en-US"/>
              <a:t>21</a:t>
            </a:fld>
            <a:endParaRPr lang="en-US"/>
          </a:p>
        </p:txBody>
      </p:sp>
    </p:spTree>
    <p:extLst>
      <p:ext uri="{BB962C8B-B14F-4D97-AF65-F5344CB8AC3E}">
        <p14:creationId xmlns:p14="http://schemas.microsoft.com/office/powerpoint/2010/main" val="775040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dirty="0"/>
          </a:p>
        </p:txBody>
      </p:sp>
      <p:sp>
        <p:nvSpPr>
          <p:cNvPr id="4" name="Slide Number Placeholder 3"/>
          <p:cNvSpPr>
            <a:spLocks noGrp="1"/>
          </p:cNvSpPr>
          <p:nvPr>
            <p:ph type="sldNum" sz="quarter" idx="5"/>
          </p:nvPr>
        </p:nvSpPr>
        <p:spPr/>
        <p:txBody>
          <a:bodyPr/>
          <a:lstStyle/>
          <a:p>
            <a:fld id="{03BFB5EF-09F1-4E17-8262-29F3E3BBD715}" type="slidenum">
              <a:rPr lang="en-US"/>
              <a:t>22</a:t>
            </a:fld>
            <a:endParaRPr lang="en-US"/>
          </a:p>
        </p:txBody>
      </p:sp>
    </p:spTree>
    <p:extLst>
      <p:ext uri="{BB962C8B-B14F-4D97-AF65-F5344CB8AC3E}">
        <p14:creationId xmlns:p14="http://schemas.microsoft.com/office/powerpoint/2010/main" val="3459363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dirty="0"/>
          </a:p>
        </p:txBody>
      </p:sp>
      <p:sp>
        <p:nvSpPr>
          <p:cNvPr id="4" name="Slide Number Placeholder 3"/>
          <p:cNvSpPr>
            <a:spLocks noGrp="1"/>
          </p:cNvSpPr>
          <p:nvPr>
            <p:ph type="sldNum" sz="quarter" idx="5"/>
          </p:nvPr>
        </p:nvSpPr>
        <p:spPr/>
        <p:txBody>
          <a:bodyPr/>
          <a:lstStyle/>
          <a:p>
            <a:fld id="{03BFB5EF-09F1-4E17-8262-29F3E3BBD715}" type="slidenum">
              <a:rPr lang="en-US"/>
              <a:t>23</a:t>
            </a:fld>
            <a:endParaRPr lang="en-US"/>
          </a:p>
        </p:txBody>
      </p:sp>
    </p:spTree>
    <p:extLst>
      <p:ext uri="{BB962C8B-B14F-4D97-AF65-F5344CB8AC3E}">
        <p14:creationId xmlns:p14="http://schemas.microsoft.com/office/powerpoint/2010/main" val="3699158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03BFB5EF-09F1-4E17-8262-29F3E3BBD715}" type="slidenum">
              <a:rPr lang="en-US"/>
              <a:t>24</a:t>
            </a:fld>
            <a:endParaRPr lang="en-US"/>
          </a:p>
        </p:txBody>
      </p:sp>
    </p:spTree>
    <p:extLst>
      <p:ext uri="{BB962C8B-B14F-4D97-AF65-F5344CB8AC3E}">
        <p14:creationId xmlns:p14="http://schemas.microsoft.com/office/powerpoint/2010/main" val="2256221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3BFB5EF-09F1-4E17-8262-29F3E3BBD715}" type="slidenum">
              <a:rPr lang="en-US"/>
              <a:t>25</a:t>
            </a:fld>
            <a:endParaRPr lang="en-US"/>
          </a:p>
        </p:txBody>
      </p:sp>
    </p:spTree>
    <p:extLst>
      <p:ext uri="{BB962C8B-B14F-4D97-AF65-F5344CB8AC3E}">
        <p14:creationId xmlns:p14="http://schemas.microsoft.com/office/powerpoint/2010/main" val="3677672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3BFB5EF-09F1-4E17-8262-29F3E3BBD715}" type="slidenum">
              <a:rPr lang="en-US"/>
              <a:t>26</a:t>
            </a:fld>
            <a:endParaRPr lang="en-US"/>
          </a:p>
        </p:txBody>
      </p:sp>
    </p:spTree>
    <p:extLst>
      <p:ext uri="{BB962C8B-B14F-4D97-AF65-F5344CB8AC3E}">
        <p14:creationId xmlns:p14="http://schemas.microsoft.com/office/powerpoint/2010/main" val="2983270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5"/>
          </p:nvPr>
        </p:nvSpPr>
        <p:spPr/>
        <p:txBody>
          <a:bodyPr/>
          <a:lstStyle/>
          <a:p>
            <a:fld id="{03BFB5EF-09F1-4E17-8262-29F3E3BBD715}" type="slidenum">
              <a:rPr lang="en-US"/>
              <a:t>27</a:t>
            </a:fld>
            <a:endParaRPr lang="en-US"/>
          </a:p>
        </p:txBody>
      </p:sp>
    </p:spTree>
    <p:extLst>
      <p:ext uri="{BB962C8B-B14F-4D97-AF65-F5344CB8AC3E}">
        <p14:creationId xmlns:p14="http://schemas.microsoft.com/office/powerpoint/2010/main" val="1164392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3BFB5EF-09F1-4E17-8262-29F3E3BBD715}" type="slidenum">
              <a:rPr lang="en-CA" smtClean="0"/>
              <a:t>28</a:t>
            </a:fld>
            <a:endParaRPr lang="en-CA"/>
          </a:p>
        </p:txBody>
      </p:sp>
    </p:spTree>
    <p:extLst>
      <p:ext uri="{BB962C8B-B14F-4D97-AF65-F5344CB8AC3E}">
        <p14:creationId xmlns:p14="http://schemas.microsoft.com/office/powerpoint/2010/main" val="1238320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03BFB5EF-09F1-4E17-8262-29F3E3BBD715}" type="slidenum">
              <a:rPr lang="en-US"/>
              <a:t>3</a:t>
            </a:fld>
            <a:endParaRPr lang="en-US"/>
          </a:p>
        </p:txBody>
      </p:sp>
    </p:spTree>
    <p:extLst>
      <p:ext uri="{BB962C8B-B14F-4D97-AF65-F5344CB8AC3E}">
        <p14:creationId xmlns:p14="http://schemas.microsoft.com/office/powerpoint/2010/main" val="2398534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03BFB5EF-09F1-4E17-8262-29F3E3BBD715}" type="slidenum">
              <a:rPr lang="en-US"/>
              <a:t>4</a:t>
            </a:fld>
            <a:endParaRPr lang="en-US"/>
          </a:p>
        </p:txBody>
      </p:sp>
    </p:spTree>
    <p:extLst>
      <p:ext uri="{BB962C8B-B14F-4D97-AF65-F5344CB8AC3E}">
        <p14:creationId xmlns:p14="http://schemas.microsoft.com/office/powerpoint/2010/main" val="113740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3BFB5EF-09F1-4E17-8262-29F3E3BBD715}" type="slidenum">
              <a:t>5</a:t>
            </a:fld>
            <a:endParaRPr lang="en-US"/>
          </a:p>
        </p:txBody>
      </p:sp>
    </p:spTree>
    <p:extLst>
      <p:ext uri="{BB962C8B-B14F-4D97-AF65-F5344CB8AC3E}">
        <p14:creationId xmlns:p14="http://schemas.microsoft.com/office/powerpoint/2010/main" val="1416284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3BFB5EF-09F1-4E17-8262-29F3E3BBD715}" type="slidenum">
              <a:rPr lang="en-US"/>
              <a:t>6</a:t>
            </a:fld>
            <a:endParaRPr lang="en-US"/>
          </a:p>
        </p:txBody>
      </p:sp>
    </p:spTree>
    <p:extLst>
      <p:ext uri="{BB962C8B-B14F-4D97-AF65-F5344CB8AC3E}">
        <p14:creationId xmlns:p14="http://schemas.microsoft.com/office/powerpoint/2010/main" val="1520256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3BFB5EF-09F1-4E17-8262-29F3E3BBD715}" type="slidenum">
              <a:rPr lang="en-US"/>
              <a:t>7</a:t>
            </a:fld>
            <a:endParaRPr lang="en-US"/>
          </a:p>
        </p:txBody>
      </p:sp>
    </p:spTree>
    <p:extLst>
      <p:ext uri="{BB962C8B-B14F-4D97-AF65-F5344CB8AC3E}">
        <p14:creationId xmlns:p14="http://schemas.microsoft.com/office/powerpoint/2010/main" val="1592578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3BFB5EF-09F1-4E17-8262-29F3E3BBD715}" type="slidenum">
              <a:rPr lang="en-US"/>
              <a:t>8</a:t>
            </a:fld>
            <a:endParaRPr lang="en-US"/>
          </a:p>
        </p:txBody>
      </p:sp>
    </p:spTree>
    <p:extLst>
      <p:ext uri="{BB962C8B-B14F-4D97-AF65-F5344CB8AC3E}">
        <p14:creationId xmlns:p14="http://schemas.microsoft.com/office/powerpoint/2010/main" val="3864353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3BFB5EF-09F1-4E17-8262-29F3E3BBD715}" type="slidenum">
              <a:rPr lang="en-US"/>
              <a:t>9</a:t>
            </a:fld>
            <a:endParaRPr lang="en-US"/>
          </a:p>
        </p:txBody>
      </p:sp>
    </p:spTree>
    <p:extLst>
      <p:ext uri="{BB962C8B-B14F-4D97-AF65-F5344CB8AC3E}">
        <p14:creationId xmlns:p14="http://schemas.microsoft.com/office/powerpoint/2010/main" val="1532882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09_61601053.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erin.calhoun@utoronto.ca"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mailto:harjinder.rana@utoronto.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3DEA-B76E-C24A-1160-E24EFCDFED7F}"/>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CA" dirty="0"/>
              <a:t>License to Lend</a:t>
            </a:r>
          </a:p>
        </p:txBody>
      </p:sp>
      <p:pic>
        <p:nvPicPr>
          <p:cNvPr id="9" name="Picture 8" descr="Erin Calhoun and Harjinder Rana from the University of Toronto are presenting &quot;License to Lend: Supporting Whole E-Book Interlibrary Loan in Alma and Primo&quot; at the Collaborative Futures Mini Conference on July 7, 2026. The image is a silhouette of James Bond in a tuxedo, as the slide parodies a classic James Bond movie poster.">
            <a:extLst>
              <a:ext uri="{FF2B5EF4-FFF2-40B4-BE49-F238E27FC236}">
                <a16:creationId xmlns:a16="http://schemas.microsoft.com/office/drawing/2014/main" id="{8648AF69-2959-EFD0-6C36-653D736FEFF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40A779-56AC-E8B2-5AE0-485E960AE26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From Alma with Love</a:t>
            </a:r>
          </a:p>
        </p:txBody>
      </p:sp>
      <p:pic>
        <p:nvPicPr>
          <p:cNvPr id="4" name="Picture 3" descr="A silhouette of James Bond posed in a tuxedo next to the text &quot;From Alma With Love&quot;, parodying the classic James Bond film &quot;From Russia with Love&quot;.">
            <a:extLst>
              <a:ext uri="{FF2B5EF4-FFF2-40B4-BE49-F238E27FC236}">
                <a16:creationId xmlns:a16="http://schemas.microsoft.com/office/drawing/2014/main" id="{D32CC919-CE68-A07D-0FFE-959ECE1BC03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88508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7150-17EC-D474-06D1-717546763F44}"/>
              </a:ext>
            </a:extLst>
          </p:cNvPr>
          <p:cNvSpPr>
            <a:spLocks noGrp="1"/>
          </p:cNvSpPr>
          <p:nvPr>
            <p:ph type="title"/>
          </p:nvPr>
        </p:nvSpPr>
        <p:spPr/>
        <p:txBody>
          <a:bodyPr/>
          <a:lstStyle/>
          <a:p>
            <a:r>
              <a:rPr lang="en-US" sz="3600" b="1">
                <a:latin typeface="Arial"/>
                <a:cs typeface="Arial"/>
              </a:rPr>
              <a:t>Confirm your Alma settings </a:t>
            </a:r>
            <a:endParaRPr lang="en-US" b="1">
              <a:latin typeface="Arial"/>
              <a:cs typeface="Arial"/>
            </a:endParaRPr>
          </a:p>
        </p:txBody>
      </p:sp>
      <p:sp>
        <p:nvSpPr>
          <p:cNvPr id="3" name="Content Placeholder 2">
            <a:extLst>
              <a:ext uri="{FF2B5EF4-FFF2-40B4-BE49-F238E27FC236}">
                <a16:creationId xmlns:a16="http://schemas.microsoft.com/office/drawing/2014/main" id="{A10A2BAD-018A-B88F-FFA8-146CBB774DBE}"/>
              </a:ext>
            </a:extLst>
          </p:cNvPr>
          <p:cNvSpPr>
            <a:spLocks noGrp="1"/>
          </p:cNvSpPr>
          <p:nvPr>
            <p:ph idx="1"/>
          </p:nvPr>
        </p:nvSpPr>
        <p:spPr/>
        <p:txBody>
          <a:bodyPr vert="horz" lIns="91440" tIns="45720" rIns="91440" bIns="45720" rtlCol="0" anchor="t">
            <a:normAutofit/>
          </a:bodyPr>
          <a:lstStyle/>
          <a:p>
            <a:r>
              <a:rPr lang="en-US" sz="2400">
                <a:latin typeface="Arial"/>
                <a:cs typeface="Arial"/>
              </a:rPr>
              <a:t>Configuration &gt; Resource Sharing Library &gt; Library Management &gt; Library Details &gt; Summary &gt; Lending Setup &gt; </a:t>
            </a:r>
            <a:r>
              <a:rPr lang="en-US" sz="2400">
                <a:latin typeface="Arial"/>
                <a:ea typeface="+mn-lt"/>
                <a:cs typeface="Arial"/>
              </a:rPr>
              <a:t>Ignore electronic resources for physical-only requests = No</a:t>
            </a:r>
          </a:p>
          <a:p>
            <a:endParaRPr lang="en-US" sz="2400">
              <a:latin typeface="Arial"/>
              <a:cs typeface="Arial"/>
            </a:endParaRPr>
          </a:p>
          <a:p>
            <a:r>
              <a:rPr lang="en-US" sz="2400">
                <a:latin typeface="Arial"/>
                <a:cs typeface="Arial"/>
              </a:rPr>
              <a:t>Configuration &gt; Resource Sharing Library &gt; Library Management &gt; Library Details &gt; Summary &gt; Lending Setup &gt; </a:t>
            </a:r>
            <a:r>
              <a:rPr lang="en-US" sz="2400">
                <a:latin typeface="Arial"/>
                <a:ea typeface="+mn-lt"/>
                <a:cs typeface="Arial"/>
              </a:rPr>
              <a:t>Reject request when only electronic available</a:t>
            </a:r>
            <a:r>
              <a:rPr lang="en-US" sz="2400">
                <a:latin typeface="Arial"/>
                <a:cs typeface="Arial"/>
              </a:rPr>
              <a:t> = Unchecked</a:t>
            </a:r>
          </a:p>
          <a:p>
            <a:endParaRPr lang="en-US" sz="2400">
              <a:latin typeface="Arial"/>
              <a:cs typeface="Arial"/>
            </a:endParaRPr>
          </a:p>
          <a:p>
            <a:r>
              <a:rPr lang="en-US" sz="2400">
                <a:latin typeface="Arial"/>
                <a:cs typeface="Arial"/>
              </a:rPr>
              <a:t>Configuration &gt; University of Toronto &gt; Fulfillment &gt; General &gt; Other settings &gt; </a:t>
            </a:r>
            <a:r>
              <a:rPr lang="en-US" sz="2400" err="1">
                <a:latin typeface="Arial"/>
                <a:ea typeface="+mn-lt"/>
                <a:cs typeface="Arial"/>
              </a:rPr>
              <a:t>rs_ignore_electronic_for_physical_request</a:t>
            </a:r>
            <a:r>
              <a:rPr lang="en-US" sz="2400">
                <a:latin typeface="Arial"/>
                <a:cs typeface="Arial"/>
              </a:rPr>
              <a:t> = False </a:t>
            </a:r>
          </a:p>
        </p:txBody>
      </p:sp>
    </p:spTree>
    <p:extLst>
      <p:ext uri="{BB962C8B-B14F-4D97-AF65-F5344CB8AC3E}">
        <p14:creationId xmlns:p14="http://schemas.microsoft.com/office/powerpoint/2010/main" val="253573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2263-85C6-7FC9-3460-4B7C7396B35C}"/>
              </a:ext>
            </a:extLst>
          </p:cNvPr>
          <p:cNvSpPr>
            <a:spLocks noGrp="1"/>
          </p:cNvSpPr>
          <p:nvPr>
            <p:ph type="ctrTitle"/>
          </p:nvPr>
        </p:nvSpPr>
        <p:spPr>
          <a:xfrm>
            <a:off x="1524000" y="1819049"/>
            <a:ext cx="9144000" cy="2387600"/>
          </a:xfrm>
        </p:spPr>
        <p:txBody>
          <a:bodyPr>
            <a:normAutofit/>
          </a:bodyPr>
          <a:lstStyle/>
          <a:p>
            <a:r>
              <a:rPr lang="en-US" sz="4800" b="1">
                <a:latin typeface="Arial"/>
                <a:cs typeface="Arial"/>
              </a:rPr>
              <a:t>Fulfilling requests…</a:t>
            </a:r>
            <a:br>
              <a:rPr lang="en-US" sz="4800" b="1">
                <a:latin typeface="Arial"/>
                <a:cs typeface="Arial"/>
              </a:rPr>
            </a:br>
            <a:r>
              <a:rPr lang="en-US" sz="4800" b="1">
                <a:latin typeface="Arial"/>
                <a:cs typeface="Arial"/>
              </a:rPr>
              <a:t>When we have an e-book:</a:t>
            </a:r>
          </a:p>
        </p:txBody>
      </p:sp>
    </p:spTree>
    <p:extLst>
      <p:ext uri="{BB962C8B-B14F-4D97-AF65-F5344CB8AC3E}">
        <p14:creationId xmlns:p14="http://schemas.microsoft.com/office/powerpoint/2010/main" val="3643298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AE7F4-C87B-9706-A33B-2179C0474C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DE0D8-EB97-C022-7095-ABF5777C2D3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Lending Requests screenshots</a:t>
            </a:r>
          </a:p>
        </p:txBody>
      </p:sp>
      <p:pic>
        <p:nvPicPr>
          <p:cNvPr id="6" name="Content Placeholder 5" descr="A screenshot of a lending request as it arrives in the lending queue. There is currently no option presented to download the electronic resource. ">
            <a:extLst>
              <a:ext uri="{FF2B5EF4-FFF2-40B4-BE49-F238E27FC236}">
                <a16:creationId xmlns:a16="http://schemas.microsoft.com/office/drawing/2014/main" id="{D18DF290-D589-6BD6-E0AA-D8778EDDACFF}"/>
              </a:ext>
            </a:extLst>
          </p:cNvPr>
          <p:cNvPicPr>
            <a:picLocks noGrp="1" noChangeAspect="1"/>
          </p:cNvPicPr>
          <p:nvPr>
            <p:ph idx="1"/>
          </p:nvPr>
        </p:nvPicPr>
        <p:blipFill>
          <a:blip r:embed="rId3"/>
          <a:stretch>
            <a:fillRect/>
          </a:stretch>
        </p:blipFill>
        <p:spPr>
          <a:xfrm>
            <a:off x="840154" y="625688"/>
            <a:ext cx="10511692" cy="5334672"/>
          </a:xfrm>
          <a:prstGeom prst="rect">
            <a:avLst/>
          </a:prstGeom>
        </p:spPr>
      </p:pic>
    </p:spTree>
    <p:extLst>
      <p:ext uri="{BB962C8B-B14F-4D97-AF65-F5344CB8AC3E}">
        <p14:creationId xmlns:p14="http://schemas.microsoft.com/office/powerpoint/2010/main" val="3199747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3A93D-8409-3704-D9B2-9BD1F4DEEF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0F493-7A6F-2962-4870-C3E07CB233F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Resource sharing lending request example</a:t>
            </a:r>
          </a:p>
        </p:txBody>
      </p:sp>
      <p:pic>
        <p:nvPicPr>
          <p:cNvPr id="8" name="Content Placeholder 7" descr="A screenshot of a lending request that is being edited to allow for download of the electronic resource. ">
            <a:extLst>
              <a:ext uri="{FF2B5EF4-FFF2-40B4-BE49-F238E27FC236}">
                <a16:creationId xmlns:a16="http://schemas.microsoft.com/office/drawing/2014/main" id="{163F1155-72FC-89A8-9551-941427966D95}"/>
              </a:ext>
            </a:extLst>
          </p:cNvPr>
          <p:cNvPicPr>
            <a:picLocks noGrp="1" noChangeAspect="1"/>
          </p:cNvPicPr>
          <p:nvPr>
            <p:ph idx="1"/>
          </p:nvPr>
        </p:nvPicPr>
        <p:blipFill>
          <a:blip r:embed="rId3"/>
          <a:stretch>
            <a:fillRect/>
          </a:stretch>
        </p:blipFill>
        <p:spPr>
          <a:xfrm>
            <a:off x="1592384" y="551350"/>
            <a:ext cx="9017000" cy="5756889"/>
          </a:xfrm>
          <a:prstGeom prst="rect">
            <a:avLst/>
          </a:prstGeom>
        </p:spPr>
      </p:pic>
    </p:spTree>
    <p:extLst>
      <p:ext uri="{BB962C8B-B14F-4D97-AF65-F5344CB8AC3E}">
        <p14:creationId xmlns:p14="http://schemas.microsoft.com/office/powerpoint/2010/main" val="4258203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A4169-8CC9-9ADD-3508-3B5F65317F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81C83E-BB70-56F5-02B4-010179399F4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Lending requests screenshots (2)</a:t>
            </a:r>
          </a:p>
        </p:txBody>
      </p:sp>
      <p:pic>
        <p:nvPicPr>
          <p:cNvPr id="4" name="Content Placeholder 3" descr="A screenshot of a lending request that has been edited by staff. Staff are now able to download the electronic resource.  ">
            <a:extLst>
              <a:ext uri="{FF2B5EF4-FFF2-40B4-BE49-F238E27FC236}">
                <a16:creationId xmlns:a16="http://schemas.microsoft.com/office/drawing/2014/main" id="{9C135D1D-DC76-6F6E-DAA9-E3C4A070A184}"/>
              </a:ext>
            </a:extLst>
          </p:cNvPr>
          <p:cNvPicPr>
            <a:picLocks noGrp="1" noChangeAspect="1"/>
          </p:cNvPicPr>
          <p:nvPr>
            <p:ph idx="1"/>
          </p:nvPr>
        </p:nvPicPr>
        <p:blipFill>
          <a:blip r:embed="rId3"/>
          <a:stretch>
            <a:fillRect/>
          </a:stretch>
        </p:blipFill>
        <p:spPr>
          <a:xfrm>
            <a:off x="556846" y="638479"/>
            <a:ext cx="11078307" cy="5582629"/>
          </a:xfrm>
          <a:prstGeom prst="rect">
            <a:avLst/>
          </a:prstGeom>
        </p:spPr>
      </p:pic>
    </p:spTree>
    <p:extLst>
      <p:ext uri="{BB962C8B-B14F-4D97-AF65-F5344CB8AC3E}">
        <p14:creationId xmlns:p14="http://schemas.microsoft.com/office/powerpoint/2010/main" val="3724488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7A4F3-4AC8-D2A5-87C7-5D90BBD1AD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E71520-057C-1B2F-D246-35C890D488A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Download e-resource screenshot</a:t>
            </a:r>
          </a:p>
        </p:txBody>
      </p:sp>
      <p:pic>
        <p:nvPicPr>
          <p:cNvPr id="5" name="Content Placeholder 4" descr="A screenshot of the license term stipulating that full e-book interlibrary loan is permitted. ">
            <a:extLst>
              <a:ext uri="{FF2B5EF4-FFF2-40B4-BE49-F238E27FC236}">
                <a16:creationId xmlns:a16="http://schemas.microsoft.com/office/drawing/2014/main" id="{B3A85AD9-D13F-EBD5-957F-F746368ADC6B}"/>
              </a:ext>
            </a:extLst>
          </p:cNvPr>
          <p:cNvPicPr>
            <a:picLocks noGrp="1" noChangeAspect="1"/>
          </p:cNvPicPr>
          <p:nvPr>
            <p:ph idx="1"/>
          </p:nvPr>
        </p:nvPicPr>
        <p:blipFill>
          <a:blip r:embed="rId3"/>
          <a:stretch>
            <a:fillRect/>
          </a:stretch>
        </p:blipFill>
        <p:spPr>
          <a:xfrm>
            <a:off x="2627602" y="410125"/>
            <a:ext cx="6936795" cy="6039338"/>
          </a:xfrm>
          <a:prstGeom prst="rect">
            <a:avLst/>
          </a:prstGeom>
        </p:spPr>
      </p:pic>
    </p:spTree>
    <p:extLst>
      <p:ext uri="{BB962C8B-B14F-4D97-AF65-F5344CB8AC3E}">
        <p14:creationId xmlns:p14="http://schemas.microsoft.com/office/powerpoint/2010/main" val="3594666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47E46-BF1F-10FD-426C-0077056A45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9AC2A9-E323-ACEA-4198-4C91C2E3908C}"/>
              </a:ext>
            </a:extLst>
          </p:cNvPr>
          <p:cNvSpPr>
            <a:spLocks noGrp="1"/>
          </p:cNvSpPr>
          <p:nvPr>
            <p:ph type="ctrTitle"/>
          </p:nvPr>
        </p:nvSpPr>
        <p:spPr>
          <a:xfrm>
            <a:off x="1524000" y="2080306"/>
            <a:ext cx="9144000" cy="2387600"/>
          </a:xfrm>
        </p:spPr>
        <p:txBody>
          <a:bodyPr>
            <a:normAutofit/>
          </a:bodyPr>
          <a:lstStyle/>
          <a:p>
            <a:r>
              <a:rPr lang="en-US" sz="4800" b="1">
                <a:latin typeface="Arial"/>
                <a:cs typeface="Arial"/>
              </a:rPr>
              <a:t>Fulfilling requests…</a:t>
            </a:r>
            <a:br>
              <a:rPr lang="en-US" sz="4800" b="1">
                <a:latin typeface="Arial"/>
                <a:cs typeface="Arial"/>
              </a:rPr>
            </a:br>
            <a:r>
              <a:rPr lang="en-US" sz="4800" b="1">
                <a:latin typeface="Arial"/>
                <a:cs typeface="Arial"/>
              </a:rPr>
              <a:t>When we have an e-book AND a print copy:</a:t>
            </a:r>
          </a:p>
        </p:txBody>
      </p:sp>
    </p:spTree>
    <p:extLst>
      <p:ext uri="{BB962C8B-B14F-4D97-AF65-F5344CB8AC3E}">
        <p14:creationId xmlns:p14="http://schemas.microsoft.com/office/powerpoint/2010/main" val="3714729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62985-1F6C-69FE-C052-37942E30838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0E593D0-F807-1DD8-A8A3-F631FEDC400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Lending requests screenshots (3)</a:t>
            </a:r>
          </a:p>
        </p:txBody>
      </p:sp>
      <p:pic>
        <p:nvPicPr>
          <p:cNvPr id="2" name="Content Placeholder 1" descr="A screenshot of a lending request as it arrives in the lending queue. Staff are prompted to &quot;locate resource&quot; in order to pick the holding that will fill the request. ">
            <a:extLst>
              <a:ext uri="{FF2B5EF4-FFF2-40B4-BE49-F238E27FC236}">
                <a16:creationId xmlns:a16="http://schemas.microsoft.com/office/drawing/2014/main" id="{B940AA03-541C-7D6D-3289-B099336395E8}"/>
              </a:ext>
            </a:extLst>
          </p:cNvPr>
          <p:cNvPicPr>
            <a:picLocks noGrp="1" noChangeAspect="1"/>
          </p:cNvPicPr>
          <p:nvPr>
            <p:ph idx="1"/>
          </p:nvPr>
        </p:nvPicPr>
        <p:blipFill>
          <a:blip r:embed="rId3"/>
          <a:stretch>
            <a:fillRect/>
          </a:stretch>
        </p:blipFill>
        <p:spPr>
          <a:xfrm>
            <a:off x="537309" y="723817"/>
            <a:ext cx="10834076" cy="5402186"/>
          </a:xfrm>
          <a:prstGeom prst="rect">
            <a:avLst/>
          </a:prstGeom>
        </p:spPr>
      </p:pic>
    </p:spTree>
    <p:extLst>
      <p:ext uri="{BB962C8B-B14F-4D97-AF65-F5344CB8AC3E}">
        <p14:creationId xmlns:p14="http://schemas.microsoft.com/office/powerpoint/2010/main" val="3850120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F1FCA-4C91-EDFE-590D-0731600B36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D464ED-54D8-D50D-C0CC-58D10BC1422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Holdings screenshot</a:t>
            </a:r>
          </a:p>
        </p:txBody>
      </p:sp>
      <p:pic>
        <p:nvPicPr>
          <p:cNvPr id="5" name="Content Placeholder 4" descr="A screenshot of the holdings that can fill the lending request. Staff need to choose between physical and electronic holdings. ">
            <a:extLst>
              <a:ext uri="{FF2B5EF4-FFF2-40B4-BE49-F238E27FC236}">
                <a16:creationId xmlns:a16="http://schemas.microsoft.com/office/drawing/2014/main" id="{B33C5977-1E07-BA74-2082-F9A6A7E99110}"/>
              </a:ext>
            </a:extLst>
          </p:cNvPr>
          <p:cNvPicPr>
            <a:picLocks noGrp="1" noChangeAspect="1"/>
          </p:cNvPicPr>
          <p:nvPr>
            <p:ph idx="1"/>
          </p:nvPr>
        </p:nvPicPr>
        <p:blipFill>
          <a:blip r:embed="rId3"/>
          <a:stretch>
            <a:fillRect/>
          </a:stretch>
        </p:blipFill>
        <p:spPr>
          <a:xfrm>
            <a:off x="889000" y="388178"/>
            <a:ext cx="10404230" cy="6093001"/>
          </a:xfrm>
          <a:prstGeom prst="rect">
            <a:avLst/>
          </a:prstGeom>
        </p:spPr>
      </p:pic>
    </p:spTree>
    <p:extLst>
      <p:ext uri="{BB962C8B-B14F-4D97-AF65-F5344CB8AC3E}">
        <p14:creationId xmlns:p14="http://schemas.microsoft.com/office/powerpoint/2010/main" val="291425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843EE-C5A9-1DB4-065B-754A3E6B22D6}"/>
              </a:ext>
            </a:extLst>
          </p:cNvPr>
          <p:cNvSpPr>
            <a:spLocks noGrp="1"/>
          </p:cNvSpPr>
          <p:nvPr>
            <p:ph type="title"/>
          </p:nvPr>
        </p:nvSpPr>
        <p:spPr/>
        <p:txBody>
          <a:bodyPr/>
          <a:lstStyle/>
          <a:p>
            <a:r>
              <a:rPr lang="en-US" b="1">
                <a:latin typeface="Arial"/>
                <a:cs typeface="Arial"/>
              </a:rPr>
              <a:t>Land acknowledgement</a:t>
            </a:r>
          </a:p>
        </p:txBody>
      </p:sp>
      <p:sp>
        <p:nvSpPr>
          <p:cNvPr id="3" name="Content Placeholder 2">
            <a:extLst>
              <a:ext uri="{FF2B5EF4-FFF2-40B4-BE49-F238E27FC236}">
                <a16:creationId xmlns:a16="http://schemas.microsoft.com/office/drawing/2014/main" id="{07777499-8E38-8DBB-A5F7-54C0E566BD8A}"/>
              </a:ext>
            </a:extLst>
          </p:cNvPr>
          <p:cNvSpPr>
            <a:spLocks noGrp="1"/>
          </p:cNvSpPr>
          <p:nvPr>
            <p:ph idx="1"/>
          </p:nvPr>
        </p:nvSpPr>
        <p:spPr>
          <a:xfrm>
            <a:off x="838200" y="2732768"/>
            <a:ext cx="10515600" cy="2798310"/>
          </a:xfrm>
        </p:spPr>
        <p:txBody>
          <a:bodyPr vert="horz" lIns="91440" tIns="45720" rIns="91440" bIns="45720" rtlCol="0" anchor="t">
            <a:normAutofit/>
          </a:bodyPr>
          <a:lstStyle/>
          <a:p>
            <a:pPr marL="0" indent="0">
              <a:buNone/>
            </a:pPr>
            <a:r>
              <a:rPr lang="en-US" i="1">
                <a:latin typeface="Arial"/>
                <a:cs typeface="Arial"/>
              </a:rPr>
              <a:t>"We</a:t>
            </a:r>
            <a:r>
              <a:rPr lang="en-US" i="1">
                <a:latin typeface="Arial"/>
                <a:ea typeface="+mn-lt"/>
                <a:cs typeface="Arial"/>
              </a:rPr>
              <a:t> wish to acknowledge this land on which the University of Toronto operates. For thousands of years it has been the traditional land of the Wendat Nation, the Seneca, and the </a:t>
            </a:r>
            <a:r>
              <a:rPr lang="en-US" i="1" err="1">
                <a:latin typeface="Arial"/>
                <a:ea typeface="+mn-lt"/>
                <a:cs typeface="Arial"/>
              </a:rPr>
              <a:t>Mississaugas</a:t>
            </a:r>
            <a:r>
              <a:rPr lang="en-US" i="1">
                <a:latin typeface="Arial"/>
                <a:ea typeface="+mn-lt"/>
                <a:cs typeface="Arial"/>
              </a:rPr>
              <a:t> of the Credit. Today, this meeting place is still the home to many Indigenous people from across Turtle Island and we are grateful to have the opportunity to work on this land."</a:t>
            </a:r>
            <a:endParaRPr lang="en-US" i="1">
              <a:latin typeface="Arial"/>
              <a:cs typeface="Arial"/>
            </a:endParaRPr>
          </a:p>
        </p:txBody>
      </p:sp>
    </p:spTree>
    <p:extLst>
      <p:ext uri="{BB962C8B-B14F-4D97-AF65-F5344CB8AC3E}">
        <p14:creationId xmlns:p14="http://schemas.microsoft.com/office/powerpoint/2010/main" val="2883584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C1F92-0CCD-04A4-7B51-F3C80F8F29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1259FA-27B8-09FA-CEF0-80BD7FBF0CE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Lending requests screenshots (4)</a:t>
            </a:r>
          </a:p>
        </p:txBody>
      </p:sp>
      <p:pic>
        <p:nvPicPr>
          <p:cNvPr id="4" name="Content Placeholder 3" descr="A screenshot of a lending request after the electronic holding has been selected to fill the request. There is currently no option presented to download the electronic resource. ">
            <a:extLst>
              <a:ext uri="{FF2B5EF4-FFF2-40B4-BE49-F238E27FC236}">
                <a16:creationId xmlns:a16="http://schemas.microsoft.com/office/drawing/2014/main" id="{6262024E-7B88-49AB-DCEF-FD91E2B09667}"/>
              </a:ext>
            </a:extLst>
          </p:cNvPr>
          <p:cNvPicPr>
            <a:picLocks noGrp="1" noChangeAspect="1"/>
          </p:cNvPicPr>
          <p:nvPr>
            <p:ph idx="1"/>
          </p:nvPr>
        </p:nvPicPr>
        <p:blipFill>
          <a:blip r:embed="rId3"/>
          <a:stretch>
            <a:fillRect/>
          </a:stretch>
        </p:blipFill>
        <p:spPr>
          <a:xfrm>
            <a:off x="625231" y="739818"/>
            <a:ext cx="10931769" cy="5389720"/>
          </a:xfrm>
          <a:prstGeom prst="rect">
            <a:avLst/>
          </a:prstGeom>
        </p:spPr>
      </p:pic>
    </p:spTree>
    <p:extLst>
      <p:ext uri="{BB962C8B-B14F-4D97-AF65-F5344CB8AC3E}">
        <p14:creationId xmlns:p14="http://schemas.microsoft.com/office/powerpoint/2010/main" val="3985226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9E00F-DED0-3549-0D72-99FF29A6FA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3EE8B1-6819-13DE-E8F3-68F9696294A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Resource sharing lending request example (2)</a:t>
            </a:r>
          </a:p>
        </p:txBody>
      </p:sp>
      <p:pic>
        <p:nvPicPr>
          <p:cNvPr id="5" name="Content Placeholder 4" descr="A screenshot of a lending request that is being edited to allow for download of the electronic resource. ">
            <a:extLst>
              <a:ext uri="{FF2B5EF4-FFF2-40B4-BE49-F238E27FC236}">
                <a16:creationId xmlns:a16="http://schemas.microsoft.com/office/drawing/2014/main" id="{E4358120-3D29-C856-1D16-548460297640}"/>
              </a:ext>
            </a:extLst>
          </p:cNvPr>
          <p:cNvPicPr>
            <a:picLocks noGrp="1" noChangeAspect="1"/>
          </p:cNvPicPr>
          <p:nvPr>
            <p:ph idx="1"/>
          </p:nvPr>
        </p:nvPicPr>
        <p:blipFill>
          <a:blip r:embed="rId3"/>
          <a:stretch>
            <a:fillRect/>
          </a:stretch>
        </p:blipFill>
        <p:spPr>
          <a:xfrm>
            <a:off x="1553308" y="496500"/>
            <a:ext cx="9085384" cy="5876357"/>
          </a:xfrm>
          <a:prstGeom prst="rect">
            <a:avLst/>
          </a:prstGeom>
        </p:spPr>
      </p:pic>
    </p:spTree>
    <p:extLst>
      <p:ext uri="{BB962C8B-B14F-4D97-AF65-F5344CB8AC3E}">
        <p14:creationId xmlns:p14="http://schemas.microsoft.com/office/powerpoint/2010/main" val="1593382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2D794-1981-89BE-C884-734CDFD84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48A844-B8F8-2DA1-C4A9-4E445FAB58C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Lending requests screenshots (5)</a:t>
            </a:r>
          </a:p>
        </p:txBody>
      </p:sp>
      <p:pic>
        <p:nvPicPr>
          <p:cNvPr id="4" name="Content Placeholder 3" descr="A screenshot of a lending request that has been edited by staff. Staff are now able to download the electronic resource.  ">
            <a:extLst>
              <a:ext uri="{FF2B5EF4-FFF2-40B4-BE49-F238E27FC236}">
                <a16:creationId xmlns:a16="http://schemas.microsoft.com/office/drawing/2014/main" id="{28F1AA12-0AD2-251E-6831-DF157F22A518}"/>
              </a:ext>
            </a:extLst>
          </p:cNvPr>
          <p:cNvPicPr>
            <a:picLocks noGrp="1" noChangeAspect="1"/>
          </p:cNvPicPr>
          <p:nvPr>
            <p:ph idx="1"/>
          </p:nvPr>
        </p:nvPicPr>
        <p:blipFill>
          <a:blip r:embed="rId3"/>
          <a:stretch>
            <a:fillRect/>
          </a:stretch>
        </p:blipFill>
        <p:spPr>
          <a:xfrm>
            <a:off x="595923" y="705504"/>
            <a:ext cx="11000153" cy="5448580"/>
          </a:xfrm>
          <a:prstGeom prst="rect">
            <a:avLst/>
          </a:prstGeom>
        </p:spPr>
      </p:pic>
    </p:spTree>
    <p:extLst>
      <p:ext uri="{BB962C8B-B14F-4D97-AF65-F5344CB8AC3E}">
        <p14:creationId xmlns:p14="http://schemas.microsoft.com/office/powerpoint/2010/main" val="2414006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4FDAB-0DA8-002A-94FE-2B866AD44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1BF57F-A8E4-DCAD-D9A9-D5A2210C948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Download e-resource screenshot (2)</a:t>
            </a:r>
          </a:p>
        </p:txBody>
      </p:sp>
      <p:pic>
        <p:nvPicPr>
          <p:cNvPr id="5" name="Content Placeholder 4" descr="A screenshot of the license term stipulating that full e-book interlibrary loan is permitted. ">
            <a:extLst>
              <a:ext uri="{FF2B5EF4-FFF2-40B4-BE49-F238E27FC236}">
                <a16:creationId xmlns:a16="http://schemas.microsoft.com/office/drawing/2014/main" id="{8BF6B9C5-C706-234A-483F-78B21A23DF3C}"/>
              </a:ext>
            </a:extLst>
          </p:cNvPr>
          <p:cNvPicPr>
            <a:picLocks noGrp="1" noChangeAspect="1"/>
          </p:cNvPicPr>
          <p:nvPr>
            <p:ph idx="1"/>
          </p:nvPr>
        </p:nvPicPr>
        <p:blipFill>
          <a:blip r:embed="rId3"/>
          <a:stretch>
            <a:fillRect/>
          </a:stretch>
        </p:blipFill>
        <p:spPr>
          <a:xfrm>
            <a:off x="2764133" y="429663"/>
            <a:ext cx="6673503" cy="6000261"/>
          </a:xfrm>
          <a:prstGeom prst="rect">
            <a:avLst/>
          </a:prstGeom>
        </p:spPr>
      </p:pic>
    </p:spTree>
    <p:extLst>
      <p:ext uri="{BB962C8B-B14F-4D97-AF65-F5344CB8AC3E}">
        <p14:creationId xmlns:p14="http://schemas.microsoft.com/office/powerpoint/2010/main" val="3879702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0D051-B6FA-35C9-4290-EC9FCA0AC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3FD39-43EB-231C-95E3-0EAA74D7A551}"/>
              </a:ext>
            </a:extLst>
          </p:cNvPr>
          <p:cNvSpPr>
            <a:spLocks noGrp="1"/>
          </p:cNvSpPr>
          <p:nvPr>
            <p:ph type="title"/>
          </p:nvPr>
        </p:nvSpPr>
        <p:spPr/>
        <p:txBody>
          <a:bodyPr/>
          <a:lstStyle/>
          <a:p>
            <a:r>
              <a:rPr lang="en-US" b="1">
                <a:latin typeface="Arial"/>
                <a:cs typeface="Arial"/>
              </a:rPr>
              <a:t>Our lending numbers so far</a:t>
            </a:r>
          </a:p>
        </p:txBody>
      </p:sp>
      <p:sp>
        <p:nvSpPr>
          <p:cNvPr id="3" name="Content Placeholder 2">
            <a:extLst>
              <a:ext uri="{FF2B5EF4-FFF2-40B4-BE49-F238E27FC236}">
                <a16:creationId xmlns:a16="http://schemas.microsoft.com/office/drawing/2014/main" id="{85AFE060-E78C-D15D-1602-A4E492F41428}"/>
              </a:ext>
            </a:extLst>
          </p:cNvPr>
          <p:cNvSpPr>
            <a:spLocks noGrp="1"/>
          </p:cNvSpPr>
          <p:nvPr>
            <p:ph idx="1"/>
          </p:nvPr>
        </p:nvSpPr>
        <p:spPr/>
        <p:txBody>
          <a:bodyPr vert="horz" lIns="91440" tIns="45720" rIns="91440" bIns="45720" rtlCol="0" anchor="t">
            <a:normAutofit/>
          </a:bodyPr>
          <a:lstStyle/>
          <a:p>
            <a:pPr marL="0" indent="0">
              <a:buNone/>
            </a:pPr>
            <a:r>
              <a:rPr lang="en-US">
                <a:latin typeface="Arial"/>
                <a:cs typeface="Arial"/>
              </a:rPr>
              <a:t>June 4th to July 6th, 2026:</a:t>
            </a:r>
          </a:p>
          <a:p>
            <a:pPr marL="0" indent="0">
              <a:buNone/>
            </a:pPr>
            <a:endParaRPr lang="en-US">
              <a:latin typeface="Arial"/>
              <a:cs typeface="Arial"/>
            </a:endParaRPr>
          </a:p>
          <a:p>
            <a:r>
              <a:rPr lang="en-US">
                <a:latin typeface="Arial"/>
                <a:cs typeface="Arial"/>
              </a:rPr>
              <a:t>Total e-books loaned via Alma = 48</a:t>
            </a:r>
          </a:p>
          <a:p>
            <a:pPr marL="0" indent="0">
              <a:buNone/>
            </a:pPr>
            <a:endParaRPr lang="en-US">
              <a:latin typeface="Arial"/>
              <a:cs typeface="Arial"/>
            </a:endParaRPr>
          </a:p>
          <a:p>
            <a:pPr lvl="1">
              <a:buFont typeface="Courier New" panose="020B0604020202020204" pitchFamily="34" charset="0"/>
              <a:buChar char="o"/>
            </a:pPr>
            <a:r>
              <a:rPr lang="en-US">
                <a:latin typeface="Arial"/>
                <a:cs typeface="Arial"/>
              </a:rPr>
              <a:t>Only an e-book copy</a:t>
            </a:r>
          </a:p>
          <a:p>
            <a:pPr marL="457200" lvl="1" indent="0">
              <a:buNone/>
            </a:pPr>
            <a:r>
              <a:rPr lang="en-US">
                <a:latin typeface="Arial"/>
                <a:cs typeface="Arial"/>
              </a:rPr>
              <a:t>   in our collection = 13</a:t>
            </a:r>
            <a:endParaRPr lang="en-US"/>
          </a:p>
          <a:p>
            <a:pPr marL="457200" lvl="1" indent="0">
              <a:buNone/>
            </a:pPr>
            <a:endParaRPr lang="en-US">
              <a:latin typeface="Arial"/>
              <a:cs typeface="Arial"/>
            </a:endParaRPr>
          </a:p>
          <a:p>
            <a:pPr lvl="1">
              <a:buFont typeface="Courier New" panose="020B0604020202020204" pitchFamily="34" charset="0"/>
              <a:buChar char="o"/>
            </a:pPr>
            <a:r>
              <a:rPr lang="en-US">
                <a:latin typeface="Arial"/>
                <a:cs typeface="Arial"/>
              </a:rPr>
              <a:t>Both e-book and print copies</a:t>
            </a:r>
          </a:p>
          <a:p>
            <a:pPr marL="457200" lvl="1" indent="0">
              <a:buNone/>
            </a:pPr>
            <a:r>
              <a:rPr lang="en-US">
                <a:latin typeface="Arial"/>
                <a:cs typeface="Arial"/>
              </a:rPr>
              <a:t>   in our collection = 35</a:t>
            </a:r>
            <a:endParaRPr lang="en-US"/>
          </a:p>
        </p:txBody>
      </p:sp>
      <p:pic>
        <p:nvPicPr>
          <p:cNvPr id="5" name="Picture 4" descr="Logo for the 1983 James Bond film &quot;Never Say Never Again&quot;">
            <a:extLst>
              <a:ext uri="{FF2B5EF4-FFF2-40B4-BE49-F238E27FC236}">
                <a16:creationId xmlns:a16="http://schemas.microsoft.com/office/drawing/2014/main" id="{CF34716F-8FA1-1D74-10C0-E1AEB93E1874}"/>
              </a:ext>
            </a:extLst>
          </p:cNvPr>
          <p:cNvPicPr>
            <a:picLocks noChangeAspect="1"/>
          </p:cNvPicPr>
          <p:nvPr/>
        </p:nvPicPr>
        <p:blipFill>
          <a:blip r:embed="rId3"/>
          <a:stretch>
            <a:fillRect/>
          </a:stretch>
        </p:blipFill>
        <p:spPr>
          <a:xfrm>
            <a:off x="7799841" y="2603953"/>
            <a:ext cx="3225346" cy="2789464"/>
          </a:xfrm>
          <a:prstGeom prst="rect">
            <a:avLst/>
          </a:prstGeom>
        </p:spPr>
      </p:pic>
    </p:spTree>
    <p:extLst>
      <p:ext uri="{BB962C8B-B14F-4D97-AF65-F5344CB8AC3E}">
        <p14:creationId xmlns:p14="http://schemas.microsoft.com/office/powerpoint/2010/main" val="4078014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9E4D7-35C5-7745-94BF-B0471AB74025}"/>
              </a:ext>
            </a:extLst>
          </p:cNvPr>
          <p:cNvSpPr>
            <a:spLocks noGrp="1"/>
          </p:cNvSpPr>
          <p:nvPr>
            <p:ph type="title"/>
          </p:nvPr>
        </p:nvSpPr>
        <p:spPr/>
        <p:txBody>
          <a:bodyPr/>
          <a:lstStyle/>
          <a:p>
            <a:r>
              <a:rPr lang="en-US" b="1">
                <a:latin typeface="Arial"/>
                <a:cs typeface="Arial"/>
              </a:rPr>
              <a:t>Challenges</a:t>
            </a:r>
          </a:p>
        </p:txBody>
      </p:sp>
      <p:sp>
        <p:nvSpPr>
          <p:cNvPr id="3" name="Content Placeholder 2">
            <a:extLst>
              <a:ext uri="{FF2B5EF4-FFF2-40B4-BE49-F238E27FC236}">
                <a16:creationId xmlns:a16="http://schemas.microsoft.com/office/drawing/2014/main" id="{97CE572E-F5EE-E063-519F-5ADB746AD9F9}"/>
              </a:ext>
            </a:extLst>
          </p:cNvPr>
          <p:cNvSpPr>
            <a:spLocks noGrp="1"/>
          </p:cNvSpPr>
          <p:nvPr>
            <p:ph idx="1"/>
          </p:nvPr>
        </p:nvSpPr>
        <p:spPr/>
        <p:txBody>
          <a:bodyPr vert="horz" lIns="91440" tIns="45720" rIns="91440" bIns="45720" rtlCol="0" anchor="t">
            <a:normAutofit/>
          </a:bodyPr>
          <a:lstStyle/>
          <a:p>
            <a:pPr marL="457200" indent="-457200">
              <a:buFont typeface="Arial"/>
            </a:pPr>
            <a:r>
              <a:rPr lang="en-US">
                <a:latin typeface="Arial"/>
                <a:cs typeface="Arial"/>
              </a:rPr>
              <a:t>Facilitating requests on the borrowing side</a:t>
            </a:r>
            <a:endParaRPr lang="en-US"/>
          </a:p>
          <a:p>
            <a:pPr marL="457200" indent="-457200">
              <a:buFont typeface="Arial"/>
            </a:pPr>
            <a:r>
              <a:rPr lang="en-US">
                <a:latin typeface="Arial"/>
                <a:cs typeface="Arial"/>
              </a:rPr>
              <a:t>Downloading a full PDF on some vendor platforms</a:t>
            </a:r>
          </a:p>
          <a:p>
            <a:pPr marL="457200" indent="-457200">
              <a:buFont typeface="Arial"/>
            </a:pPr>
            <a:r>
              <a:rPr lang="en-US">
                <a:latin typeface="Arial"/>
                <a:cs typeface="Arial"/>
              </a:rPr>
              <a:t>Transmitting large file sizes</a:t>
            </a:r>
          </a:p>
          <a:p>
            <a:pPr marL="457200" indent="-457200">
              <a:buFont typeface="Arial"/>
            </a:pPr>
            <a:r>
              <a:rPr lang="en-US">
                <a:latin typeface="Arial"/>
                <a:cs typeface="Arial"/>
              </a:rPr>
              <a:t>Negotiating more licenses and addressing vendor concerns</a:t>
            </a:r>
          </a:p>
        </p:txBody>
      </p:sp>
      <p:pic>
        <p:nvPicPr>
          <p:cNvPr id="5" name="Picture 4" descr="Logo for the 2021 James Bond film &quot;No Time To Die&quot;">
            <a:extLst>
              <a:ext uri="{FF2B5EF4-FFF2-40B4-BE49-F238E27FC236}">
                <a16:creationId xmlns:a16="http://schemas.microsoft.com/office/drawing/2014/main" id="{CF2DD219-92E5-89E3-D969-EA2FD6360CCE}"/>
              </a:ext>
            </a:extLst>
          </p:cNvPr>
          <p:cNvPicPr>
            <a:picLocks noChangeAspect="1"/>
          </p:cNvPicPr>
          <p:nvPr/>
        </p:nvPicPr>
        <p:blipFill>
          <a:blip r:embed="rId4"/>
          <a:stretch>
            <a:fillRect/>
          </a:stretch>
        </p:blipFill>
        <p:spPr>
          <a:xfrm>
            <a:off x="1435780" y="5191351"/>
            <a:ext cx="9327697" cy="1337583"/>
          </a:xfrm>
          <a:prstGeom prst="rect">
            <a:avLst/>
          </a:prstGeom>
        </p:spPr>
      </p:pic>
    </p:spTree>
    <p:extLst>
      <p:ext uri="{BB962C8B-B14F-4D97-AF65-F5344CB8AC3E}">
        <p14:creationId xmlns:p14="http://schemas.microsoft.com/office/powerpoint/2010/main" val="1633685587"/>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A2183-4985-2892-2371-67B833B428C8}"/>
              </a:ext>
            </a:extLst>
          </p:cNvPr>
          <p:cNvSpPr>
            <a:spLocks noGrp="1"/>
          </p:cNvSpPr>
          <p:nvPr>
            <p:ph type="title"/>
          </p:nvPr>
        </p:nvSpPr>
        <p:spPr/>
        <p:txBody>
          <a:bodyPr/>
          <a:lstStyle/>
          <a:p>
            <a:r>
              <a:rPr lang="en-US" b="1">
                <a:latin typeface="Arial"/>
                <a:cs typeface="Arial"/>
              </a:rPr>
              <a:t>What's next?</a:t>
            </a:r>
          </a:p>
        </p:txBody>
      </p:sp>
      <p:sp>
        <p:nvSpPr>
          <p:cNvPr id="3" name="Content Placeholder 2">
            <a:extLst>
              <a:ext uri="{FF2B5EF4-FFF2-40B4-BE49-F238E27FC236}">
                <a16:creationId xmlns:a16="http://schemas.microsoft.com/office/drawing/2014/main" id="{4C1806FC-950B-65C6-EAC3-9698483221F9}"/>
              </a:ext>
            </a:extLst>
          </p:cNvPr>
          <p:cNvSpPr>
            <a:spLocks noGrp="1"/>
          </p:cNvSpPr>
          <p:nvPr>
            <p:ph idx="1"/>
          </p:nvPr>
        </p:nvSpPr>
        <p:spPr>
          <a:xfrm>
            <a:off x="838200" y="1694997"/>
            <a:ext cx="10515600" cy="3698196"/>
          </a:xfrm>
        </p:spPr>
        <p:txBody>
          <a:bodyPr vert="horz" lIns="91440" tIns="45720" rIns="91440" bIns="45720" rtlCol="0" anchor="t">
            <a:normAutofit fontScale="85000" lnSpcReduction="20000"/>
          </a:bodyPr>
          <a:lstStyle/>
          <a:p>
            <a:r>
              <a:rPr lang="en-US" sz="3400">
                <a:latin typeface="Arial"/>
                <a:cs typeface="Arial"/>
              </a:rPr>
              <a:t>ILL rights part of all future license negotiations</a:t>
            </a:r>
            <a:endParaRPr lang="en-US">
              <a:latin typeface="Arial"/>
              <a:cs typeface="Arial"/>
            </a:endParaRPr>
          </a:p>
          <a:p>
            <a:endParaRPr lang="en-US">
              <a:latin typeface="Arial"/>
              <a:cs typeface="Arial"/>
            </a:endParaRPr>
          </a:p>
          <a:p>
            <a:r>
              <a:rPr lang="en-US">
                <a:latin typeface="Arial"/>
                <a:cs typeface="Arial"/>
              </a:rPr>
              <a:t>Advocacy and awareness</a:t>
            </a:r>
            <a:endParaRPr lang="en-US"/>
          </a:p>
          <a:p>
            <a:pPr lvl="1">
              <a:buFont typeface="Courier New" panose="020B0604020202020204" pitchFamily="34" charset="0"/>
              <a:buChar char="o"/>
            </a:pPr>
            <a:r>
              <a:rPr lang="en-US">
                <a:latin typeface="Arial"/>
                <a:cs typeface="Arial"/>
              </a:rPr>
              <a:t>The Boston Library Consortium has been a leader in this area</a:t>
            </a:r>
          </a:p>
          <a:p>
            <a:endParaRPr lang="en-US">
              <a:latin typeface="Arial"/>
              <a:cs typeface="Arial"/>
            </a:endParaRPr>
          </a:p>
          <a:p>
            <a:r>
              <a:rPr lang="en-US">
                <a:latin typeface="Arial"/>
                <a:cs typeface="Arial"/>
              </a:rPr>
              <a:t>E-book ILL for out of copyright print books at Downsview</a:t>
            </a:r>
          </a:p>
          <a:p>
            <a:pPr lvl="1">
              <a:buFont typeface="Courier New" panose="020B0604020202020204" pitchFamily="34" charset="0"/>
              <a:buChar char="o"/>
            </a:pPr>
            <a:r>
              <a:rPr lang="en-US">
                <a:latin typeface="Arial"/>
                <a:cs typeface="Arial"/>
              </a:rPr>
              <a:t>In partnership with the Internet Archive</a:t>
            </a:r>
          </a:p>
          <a:p>
            <a:pPr marL="0" indent="0">
              <a:buNone/>
            </a:pPr>
            <a:endParaRPr lang="en-US">
              <a:latin typeface="Arial"/>
              <a:cs typeface="Arial"/>
            </a:endParaRPr>
          </a:p>
          <a:p>
            <a:r>
              <a:rPr lang="en-US">
                <a:latin typeface="Arial"/>
                <a:cs typeface="Arial"/>
              </a:rPr>
              <a:t>E-book lending outside Alma Resource Sharing</a:t>
            </a:r>
          </a:p>
          <a:p>
            <a:pPr lvl="1">
              <a:buFont typeface="Courier New" panose="020B0604020202020204" pitchFamily="34" charset="0"/>
              <a:buChar char="o"/>
            </a:pPr>
            <a:r>
              <a:rPr lang="en-US">
                <a:latin typeface="Arial"/>
                <a:cs typeface="Arial"/>
              </a:rPr>
              <a:t>OCLC </a:t>
            </a:r>
            <a:r>
              <a:rPr lang="en-US" err="1">
                <a:latin typeface="Arial"/>
                <a:cs typeface="Arial"/>
              </a:rPr>
              <a:t>WorldShare</a:t>
            </a:r>
            <a:r>
              <a:rPr lang="en-US">
                <a:latin typeface="Arial"/>
                <a:cs typeface="Arial"/>
              </a:rPr>
              <a:t>, Rapido</a:t>
            </a:r>
          </a:p>
        </p:txBody>
      </p:sp>
      <p:pic>
        <p:nvPicPr>
          <p:cNvPr id="5" name="Picture 4" descr="Logo for the 1999 James Bond film &quot;The World Is Not Enough&quot;">
            <a:extLst>
              <a:ext uri="{FF2B5EF4-FFF2-40B4-BE49-F238E27FC236}">
                <a16:creationId xmlns:a16="http://schemas.microsoft.com/office/drawing/2014/main" id="{A57C9F09-A006-C4F4-0224-AF5C6670B1AB}"/>
              </a:ext>
            </a:extLst>
          </p:cNvPr>
          <p:cNvPicPr>
            <a:picLocks noChangeAspect="1"/>
          </p:cNvPicPr>
          <p:nvPr/>
        </p:nvPicPr>
        <p:blipFill>
          <a:blip r:embed="rId3"/>
          <a:stretch>
            <a:fillRect/>
          </a:stretch>
        </p:blipFill>
        <p:spPr>
          <a:xfrm>
            <a:off x="1928811" y="5816826"/>
            <a:ext cx="8334375" cy="848633"/>
          </a:xfrm>
          <a:prstGeom prst="rect">
            <a:avLst/>
          </a:prstGeom>
        </p:spPr>
      </p:pic>
    </p:spTree>
    <p:extLst>
      <p:ext uri="{BB962C8B-B14F-4D97-AF65-F5344CB8AC3E}">
        <p14:creationId xmlns:p14="http://schemas.microsoft.com/office/powerpoint/2010/main" val="4288770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C1CCDE-E78E-72D4-A767-48049E845C3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The End!</a:t>
            </a:r>
          </a:p>
        </p:txBody>
      </p:sp>
      <p:pic>
        <p:nvPicPr>
          <p:cNvPr id="4" name="Picture 3" descr="&quot;The End&quot;, written in the style of a vintage Hollywood film">
            <a:extLst>
              <a:ext uri="{FF2B5EF4-FFF2-40B4-BE49-F238E27FC236}">
                <a16:creationId xmlns:a16="http://schemas.microsoft.com/office/drawing/2014/main" id="{32527086-75E6-C5E4-D58C-E2CD65B9D1B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69807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8177-C520-9553-C0D8-2F36D28662DA}"/>
              </a:ext>
            </a:extLst>
          </p:cNvPr>
          <p:cNvSpPr>
            <a:spLocks noGrp="1"/>
          </p:cNvSpPr>
          <p:nvPr>
            <p:ph type="ctrTitle"/>
          </p:nvPr>
        </p:nvSpPr>
        <p:spPr>
          <a:xfrm>
            <a:off x="1524000" y="1115105"/>
            <a:ext cx="9144000" cy="1654629"/>
          </a:xfrm>
        </p:spPr>
        <p:txBody>
          <a:bodyPr/>
          <a:lstStyle/>
          <a:p>
            <a:r>
              <a:rPr lang="en-US" b="1">
                <a:latin typeface="Arial"/>
                <a:cs typeface="Arial"/>
              </a:rPr>
              <a:t>Thank you</a:t>
            </a:r>
          </a:p>
        </p:txBody>
      </p:sp>
      <p:sp>
        <p:nvSpPr>
          <p:cNvPr id="3" name="Content Placeholder 2">
            <a:extLst>
              <a:ext uri="{FF2B5EF4-FFF2-40B4-BE49-F238E27FC236}">
                <a16:creationId xmlns:a16="http://schemas.microsoft.com/office/drawing/2014/main" id="{1B16FCBA-919D-E338-37D7-1F3F6B9FAFAB}"/>
              </a:ext>
            </a:extLst>
          </p:cNvPr>
          <p:cNvSpPr>
            <a:spLocks noGrp="1"/>
          </p:cNvSpPr>
          <p:nvPr>
            <p:ph type="subTitle" idx="1"/>
          </p:nvPr>
        </p:nvSpPr>
        <p:spPr>
          <a:xfrm>
            <a:off x="1524000" y="3028724"/>
            <a:ext cx="9144000" cy="2584676"/>
          </a:xfrm>
        </p:spPr>
        <p:txBody>
          <a:bodyPr vert="horz" lIns="91440" tIns="45720" rIns="91440" bIns="45720" rtlCol="0" anchor="t">
            <a:normAutofit/>
          </a:bodyPr>
          <a:lstStyle/>
          <a:p>
            <a:r>
              <a:rPr lang="en-US">
                <a:latin typeface="Arial"/>
                <a:cs typeface="Arial"/>
              </a:rPr>
              <a:t>Erin Calhoun, Electronic Resources Librarian </a:t>
            </a:r>
            <a:r>
              <a:rPr lang="en-US">
                <a:latin typeface="Arial"/>
                <a:cs typeface="Arial"/>
                <a:hlinkClick r:id="rId3"/>
              </a:rPr>
              <a:t>erin.calhoun@utoronto.ca</a:t>
            </a:r>
            <a:endParaRPr lang="en-US">
              <a:latin typeface="Arial"/>
              <a:cs typeface="Arial"/>
            </a:endParaRPr>
          </a:p>
          <a:p>
            <a:endParaRPr lang="en-US">
              <a:latin typeface="Arial"/>
              <a:cs typeface="Arial"/>
            </a:endParaRPr>
          </a:p>
          <a:p>
            <a:r>
              <a:rPr lang="en-US">
                <a:latin typeface="Arial"/>
                <a:cs typeface="Arial"/>
              </a:rPr>
              <a:t>Harjinder Rana, Resource Sharing Librarian </a:t>
            </a:r>
            <a:r>
              <a:rPr lang="en-US">
                <a:latin typeface="Arial"/>
                <a:cs typeface="Arial"/>
                <a:hlinkClick r:id="rId4"/>
              </a:rPr>
              <a:t>harjinder.rana@utoronto.ca</a:t>
            </a:r>
            <a:endParaRPr lang="en-US">
              <a:latin typeface="Arial"/>
              <a:cs typeface="Arial"/>
            </a:endParaRPr>
          </a:p>
        </p:txBody>
      </p:sp>
    </p:spTree>
    <p:extLst>
      <p:ext uri="{BB962C8B-B14F-4D97-AF65-F5344CB8AC3E}">
        <p14:creationId xmlns:p14="http://schemas.microsoft.com/office/powerpoint/2010/main" val="278495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5A5BA-32D7-BA01-C2D2-839F2C91614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The Plot</a:t>
            </a:r>
          </a:p>
        </p:txBody>
      </p:sp>
      <p:pic>
        <p:nvPicPr>
          <p:cNvPr id="2" name="Picture 1" descr="A parody of a classic James Bond movie poster with presenters Erin and Harjinder's faces imposed on images of the main characters. Parody reviews of this fictional film are across the bottom of the screen.">
            <a:extLst>
              <a:ext uri="{FF2B5EF4-FFF2-40B4-BE49-F238E27FC236}">
                <a16:creationId xmlns:a16="http://schemas.microsoft.com/office/drawing/2014/main" id="{0E0BBE88-2E98-344F-703A-D82D614B03AC}"/>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66BA3AD-86D3-114D-2E13-6B2BDA1AFCE7}"/>
              </a:ext>
            </a:extLst>
          </p:cNvPr>
          <p:cNvSpPr txBox="1"/>
          <p:nvPr/>
        </p:nvSpPr>
        <p:spPr>
          <a:xfrm>
            <a:off x="4983349" y="453997"/>
            <a:ext cx="6133263"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latin typeface="Arial"/>
                <a:cs typeface="Arial"/>
              </a:rPr>
              <a:t>The Plot</a:t>
            </a:r>
          </a:p>
          <a:p>
            <a:endParaRPr lang="en-US"/>
          </a:p>
          <a:p>
            <a:pPr marL="285750" indent="-285750">
              <a:buFont typeface="Arial"/>
              <a:buChar char="•"/>
            </a:pPr>
            <a:r>
              <a:rPr lang="en-US" sz="2400">
                <a:latin typeface="Arial"/>
                <a:cs typeface="Arial"/>
              </a:rPr>
              <a:t>Why e-book lending?</a:t>
            </a:r>
          </a:p>
          <a:p>
            <a:pPr marL="285750" indent="-285750">
              <a:buFont typeface="Arial"/>
              <a:buChar char="•"/>
            </a:pPr>
            <a:r>
              <a:rPr lang="en-US" sz="2400">
                <a:latin typeface="Arial"/>
                <a:cs typeface="Arial"/>
              </a:rPr>
              <a:t>Licensing ILL lending rights</a:t>
            </a:r>
          </a:p>
          <a:p>
            <a:pPr marL="285750" indent="-285750">
              <a:buFont typeface="Arial"/>
              <a:buChar char="•"/>
            </a:pPr>
            <a:r>
              <a:rPr lang="en-US" sz="2400">
                <a:latin typeface="Arial"/>
                <a:cs typeface="Arial"/>
              </a:rPr>
              <a:t>How we fulfill ILL requests with e-books</a:t>
            </a:r>
          </a:p>
          <a:p>
            <a:pPr marL="285750" indent="-285750">
              <a:buFont typeface="Arial"/>
              <a:buChar char="•"/>
            </a:pPr>
            <a:r>
              <a:rPr lang="en-US" sz="2400">
                <a:latin typeface="Arial"/>
                <a:cs typeface="Arial"/>
              </a:rPr>
              <a:t>Some challenges that persist</a:t>
            </a:r>
          </a:p>
          <a:p>
            <a:pPr marL="285750" indent="-285750">
              <a:buFont typeface="Arial"/>
              <a:buChar char="•"/>
            </a:pPr>
            <a:r>
              <a:rPr lang="en-US" sz="2400">
                <a:latin typeface="Arial"/>
                <a:cs typeface="Arial"/>
              </a:rPr>
              <a:t>Next steps</a:t>
            </a:r>
          </a:p>
          <a:p>
            <a:pPr marL="285750" indent="-285750">
              <a:buFont typeface="Arial"/>
              <a:buChar char="•"/>
            </a:pPr>
            <a:endParaRPr lang="en-US"/>
          </a:p>
        </p:txBody>
      </p:sp>
    </p:spTree>
    <p:extLst>
      <p:ext uri="{BB962C8B-B14F-4D97-AF65-F5344CB8AC3E}">
        <p14:creationId xmlns:p14="http://schemas.microsoft.com/office/powerpoint/2010/main" val="2090154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BFF5C-FA88-4236-7DE5-E084020D50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2ADDD-F8D4-39FB-763F-79AFDFAABDBF}"/>
              </a:ext>
            </a:extLst>
          </p:cNvPr>
          <p:cNvSpPr>
            <a:spLocks noGrp="1"/>
          </p:cNvSpPr>
          <p:nvPr>
            <p:ph type="title"/>
          </p:nvPr>
        </p:nvSpPr>
        <p:spPr/>
        <p:txBody>
          <a:bodyPr/>
          <a:lstStyle/>
          <a:p>
            <a:r>
              <a:rPr lang="en-US" b="1">
                <a:latin typeface="Arial"/>
                <a:cs typeface="Arial"/>
              </a:rPr>
              <a:t>Why e-book lending?</a:t>
            </a:r>
          </a:p>
        </p:txBody>
      </p:sp>
      <p:sp>
        <p:nvSpPr>
          <p:cNvPr id="3" name="Content Placeholder 2">
            <a:extLst>
              <a:ext uri="{FF2B5EF4-FFF2-40B4-BE49-F238E27FC236}">
                <a16:creationId xmlns:a16="http://schemas.microsoft.com/office/drawing/2014/main" id="{AE7D622D-2DFB-F69A-068C-98859E223E4B}"/>
              </a:ext>
            </a:extLst>
          </p:cNvPr>
          <p:cNvSpPr>
            <a:spLocks noGrp="1"/>
          </p:cNvSpPr>
          <p:nvPr>
            <p:ph idx="1"/>
          </p:nvPr>
        </p:nvSpPr>
        <p:spPr/>
        <p:txBody>
          <a:bodyPr vert="horz" lIns="91440" tIns="45720" rIns="91440" bIns="45720" rtlCol="0" anchor="t">
            <a:normAutofit/>
          </a:bodyPr>
          <a:lstStyle/>
          <a:p>
            <a:r>
              <a:rPr lang="en-US">
                <a:latin typeface="Arial"/>
                <a:cs typeface="Arial"/>
              </a:rPr>
              <a:t>Non-returnable, DRM-free e-book ILL</a:t>
            </a:r>
          </a:p>
          <a:p>
            <a:pPr lvl="1">
              <a:buFont typeface="Courier New,monospace" panose="020B0604020202020204" pitchFamily="34" charset="0"/>
              <a:buChar char="o"/>
            </a:pPr>
            <a:r>
              <a:rPr lang="en-US">
                <a:latin typeface="Arial"/>
                <a:cs typeface="Arial"/>
              </a:rPr>
              <a:t>In contrast to other forms of electronic lending, such as CDL</a:t>
            </a:r>
            <a:endParaRPr lang="en-US"/>
          </a:p>
          <a:p>
            <a:pPr marL="457200" indent="-457200"/>
            <a:endParaRPr lang="en-US">
              <a:latin typeface="Arial"/>
              <a:cs typeface="Arial"/>
            </a:endParaRPr>
          </a:p>
          <a:p>
            <a:pPr marL="457200" indent="-457200"/>
            <a:r>
              <a:rPr lang="en-US">
                <a:latin typeface="Arial"/>
                <a:cs typeface="Arial"/>
              </a:rPr>
              <a:t>ILL service disruptions</a:t>
            </a:r>
            <a:endParaRPr lang="en-US"/>
          </a:p>
          <a:p>
            <a:pPr lvl="1">
              <a:buFont typeface="Courier New" panose="020B0604020202020204" pitchFamily="34" charset="0"/>
              <a:buChar char="o"/>
            </a:pPr>
            <a:r>
              <a:rPr lang="en-US" dirty="0">
                <a:latin typeface="Arial"/>
                <a:cs typeface="Arial"/>
              </a:rPr>
              <a:t>Global pandemic, </a:t>
            </a:r>
            <a:r>
              <a:rPr lang="en-US" dirty="0" err="1">
                <a:latin typeface="Arial"/>
                <a:cs typeface="Arial"/>
              </a:rPr>
              <a:t>labour</a:t>
            </a:r>
            <a:r>
              <a:rPr lang="en-US" dirty="0">
                <a:latin typeface="Arial"/>
                <a:cs typeface="Arial"/>
              </a:rPr>
              <a:t> actions, political instability/tariffs, budgets, etc. all make physical lending precarious</a:t>
            </a:r>
          </a:p>
          <a:p>
            <a:pPr lvl="1">
              <a:buFont typeface="Courier New" panose="020B0604020202020204" pitchFamily="34" charset="0"/>
              <a:buChar char="o"/>
            </a:pPr>
            <a:endParaRPr lang="en-US">
              <a:latin typeface="Arial"/>
              <a:cs typeface="Arial"/>
            </a:endParaRPr>
          </a:p>
          <a:p>
            <a:r>
              <a:rPr lang="en-US">
                <a:latin typeface="Arial"/>
                <a:cs typeface="Arial"/>
              </a:rPr>
              <a:t>E-preferred collection approach</a:t>
            </a:r>
          </a:p>
          <a:p>
            <a:pPr lvl="1">
              <a:buFont typeface="Courier New,monospace" panose="020B0604020202020204" pitchFamily="34" charset="0"/>
              <a:buChar char="o"/>
            </a:pPr>
            <a:r>
              <a:rPr lang="en-US">
                <a:latin typeface="Arial"/>
                <a:cs typeface="Arial"/>
              </a:rPr>
              <a:t>Building electronic collection while securing broad user rights and local load rights with publishers</a:t>
            </a:r>
            <a:endParaRPr lang="en-US"/>
          </a:p>
        </p:txBody>
      </p:sp>
    </p:spTree>
    <p:extLst>
      <p:ext uri="{BB962C8B-B14F-4D97-AF65-F5344CB8AC3E}">
        <p14:creationId xmlns:p14="http://schemas.microsoft.com/office/powerpoint/2010/main" val="4230926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CA84D-70D5-142A-87EE-FC058358736B}"/>
              </a:ext>
            </a:extLst>
          </p:cNvPr>
          <p:cNvSpPr>
            <a:spLocks noGrp="1"/>
          </p:cNvSpPr>
          <p:nvPr>
            <p:ph type="title"/>
          </p:nvPr>
        </p:nvSpPr>
        <p:spPr/>
        <p:txBody>
          <a:bodyPr/>
          <a:lstStyle/>
          <a:p>
            <a:r>
              <a:rPr lang="en-US" b="1">
                <a:latin typeface="Arial"/>
                <a:cs typeface="Arial"/>
              </a:rPr>
              <a:t>Licensing ILL lending rights</a:t>
            </a:r>
          </a:p>
        </p:txBody>
      </p:sp>
      <p:sp>
        <p:nvSpPr>
          <p:cNvPr id="3" name="Content Placeholder 2">
            <a:extLst>
              <a:ext uri="{FF2B5EF4-FFF2-40B4-BE49-F238E27FC236}">
                <a16:creationId xmlns:a16="http://schemas.microsoft.com/office/drawing/2014/main" id="{D2C16514-0176-8974-C105-B3663BA68F07}"/>
              </a:ext>
            </a:extLst>
          </p:cNvPr>
          <p:cNvSpPr>
            <a:spLocks noGrp="1"/>
          </p:cNvSpPr>
          <p:nvPr>
            <p:ph idx="1"/>
          </p:nvPr>
        </p:nvSpPr>
        <p:spPr>
          <a:xfrm>
            <a:off x="838200" y="2094961"/>
            <a:ext cx="5052204" cy="4401317"/>
          </a:xfrm>
        </p:spPr>
        <p:txBody>
          <a:bodyPr vert="horz" lIns="91440" tIns="45720" rIns="91440" bIns="45720" rtlCol="0" anchor="t">
            <a:normAutofit fontScale="92500" lnSpcReduction="20000"/>
          </a:bodyPr>
          <a:lstStyle/>
          <a:p>
            <a:r>
              <a:rPr lang="en-US">
                <a:latin typeface="Arial"/>
                <a:cs typeface="Arial"/>
              </a:rPr>
              <a:t>Updated license terms with 5 publishers to include full e-book ILL</a:t>
            </a:r>
          </a:p>
          <a:p>
            <a:endParaRPr lang="en-US">
              <a:latin typeface="Arial"/>
              <a:cs typeface="Arial"/>
            </a:endParaRPr>
          </a:p>
          <a:p>
            <a:r>
              <a:rPr lang="en-US">
                <a:latin typeface="Arial"/>
                <a:cs typeface="Arial"/>
              </a:rPr>
              <a:t>Approximately *964,000 e-books are available via frontlist agreements</a:t>
            </a:r>
          </a:p>
          <a:p>
            <a:endParaRPr lang="en-US">
              <a:latin typeface="Arial"/>
              <a:cs typeface="Arial"/>
            </a:endParaRPr>
          </a:p>
          <a:p>
            <a:r>
              <a:rPr lang="en-US">
                <a:latin typeface="Arial"/>
                <a:cs typeface="Arial"/>
              </a:rPr>
              <a:t>283,823* are now available for full e-book ILL</a:t>
            </a:r>
          </a:p>
          <a:p>
            <a:endParaRPr lang="en-US">
              <a:latin typeface="Arial"/>
              <a:cs typeface="Arial"/>
            </a:endParaRPr>
          </a:p>
          <a:p>
            <a:pPr marL="0" indent="0">
              <a:buNone/>
            </a:pPr>
            <a:r>
              <a:rPr lang="en-US" sz="1800" i="1">
                <a:latin typeface="Arial"/>
                <a:cs typeface="Arial"/>
              </a:rPr>
              <a:t>*Scholars Portal copies not counted in final total</a:t>
            </a:r>
          </a:p>
        </p:txBody>
      </p:sp>
      <p:graphicFrame>
        <p:nvGraphicFramePr>
          <p:cNvPr id="4" name="Table 3">
            <a:extLst>
              <a:ext uri="{FF2B5EF4-FFF2-40B4-BE49-F238E27FC236}">
                <a16:creationId xmlns:a16="http://schemas.microsoft.com/office/drawing/2014/main" id="{41CB1DED-9097-3EC7-80AA-7CFC4FE9FCD8}"/>
              </a:ext>
            </a:extLst>
          </p:cNvPr>
          <p:cNvGraphicFramePr>
            <a:graphicFrameLocks noGrp="1"/>
          </p:cNvGraphicFramePr>
          <p:nvPr>
            <p:extLst>
              <p:ext uri="{D42A27DB-BD31-4B8C-83A1-F6EECF244321}">
                <p14:modId xmlns:p14="http://schemas.microsoft.com/office/powerpoint/2010/main" val="2064954192"/>
              </p:ext>
            </p:extLst>
          </p:nvPr>
        </p:nvGraphicFramePr>
        <p:xfrm>
          <a:off x="6095037" y="1737940"/>
          <a:ext cx="5445760" cy="4690423"/>
        </p:xfrm>
        <a:graphic>
          <a:graphicData uri="http://schemas.openxmlformats.org/drawingml/2006/table">
            <a:tbl>
              <a:tblPr firstRow="1" bandRow="1">
                <a:tableStyleId>{7E9639D4-E3E2-4D34-9284-5A2195B3D0D7}</a:tableStyleId>
              </a:tblPr>
              <a:tblGrid>
                <a:gridCol w="2722880">
                  <a:extLst>
                    <a:ext uri="{9D8B030D-6E8A-4147-A177-3AD203B41FA5}">
                      <a16:colId xmlns:a16="http://schemas.microsoft.com/office/drawing/2014/main" val="1234726972"/>
                    </a:ext>
                  </a:extLst>
                </a:gridCol>
                <a:gridCol w="2722880">
                  <a:extLst>
                    <a:ext uri="{9D8B030D-6E8A-4147-A177-3AD203B41FA5}">
                      <a16:colId xmlns:a16="http://schemas.microsoft.com/office/drawing/2014/main" val="4173285683"/>
                    </a:ext>
                  </a:extLst>
                </a:gridCol>
              </a:tblGrid>
              <a:tr h="611794">
                <a:tc>
                  <a:txBody>
                    <a:bodyPr/>
                    <a:lstStyle/>
                    <a:p>
                      <a:r>
                        <a:rPr lang="en-US"/>
                        <a:t>Publisher</a:t>
                      </a:r>
                    </a:p>
                  </a:txBody>
                  <a:tcPr/>
                </a:tc>
                <a:tc>
                  <a:txBody>
                    <a:bodyPr/>
                    <a:lstStyle/>
                    <a:p>
                      <a:r>
                        <a:rPr lang="en-US"/>
                        <a:t>Number of titles</a:t>
                      </a:r>
                    </a:p>
                  </a:txBody>
                  <a:tcPr/>
                </a:tc>
                <a:extLst>
                  <a:ext uri="{0D108BD9-81ED-4DB2-BD59-A6C34878D82A}">
                    <a16:rowId xmlns:a16="http://schemas.microsoft.com/office/drawing/2014/main" val="387486411"/>
                  </a:ext>
                </a:extLst>
              </a:tr>
              <a:tr h="611794">
                <a:tc>
                  <a:txBody>
                    <a:bodyPr/>
                    <a:lstStyle/>
                    <a:p>
                      <a:r>
                        <a:rPr lang="en-US"/>
                        <a:t>Bloomsbury</a:t>
                      </a:r>
                    </a:p>
                  </a:txBody>
                  <a:tcPr/>
                </a:tc>
                <a:tc>
                  <a:txBody>
                    <a:bodyPr/>
                    <a:lstStyle/>
                    <a:p>
                      <a:pPr lvl="0">
                        <a:buNone/>
                      </a:pPr>
                      <a:r>
                        <a:rPr lang="en-US" sz="1800" u="none" strike="noStrike" noProof="0"/>
                        <a:t>52,770</a:t>
                      </a:r>
                      <a:endParaRPr lang="en-US"/>
                    </a:p>
                  </a:txBody>
                  <a:tcPr/>
                </a:tc>
                <a:extLst>
                  <a:ext uri="{0D108BD9-81ED-4DB2-BD59-A6C34878D82A}">
                    <a16:rowId xmlns:a16="http://schemas.microsoft.com/office/drawing/2014/main" val="3934230596"/>
                  </a:ext>
                </a:extLst>
              </a:tr>
              <a:tr h="1019659">
                <a:tc>
                  <a:txBody>
                    <a:bodyPr/>
                    <a:lstStyle/>
                    <a:p>
                      <a:r>
                        <a:rPr lang="en-US"/>
                        <a:t>Cambridge University Press</a:t>
                      </a:r>
                    </a:p>
                  </a:txBody>
                  <a:tcPr/>
                </a:tc>
                <a:tc>
                  <a:txBody>
                    <a:bodyPr/>
                    <a:lstStyle/>
                    <a:p>
                      <a:pPr lvl="0">
                        <a:buNone/>
                      </a:pPr>
                      <a:r>
                        <a:rPr lang="en-US" sz="1800" u="none" strike="noStrike" noProof="0"/>
                        <a:t>36,074</a:t>
                      </a:r>
                      <a:endParaRPr lang="en-US"/>
                    </a:p>
                  </a:txBody>
                  <a:tcPr/>
                </a:tc>
                <a:extLst>
                  <a:ext uri="{0D108BD9-81ED-4DB2-BD59-A6C34878D82A}">
                    <a16:rowId xmlns:a16="http://schemas.microsoft.com/office/drawing/2014/main" val="3802587375"/>
                  </a:ext>
                </a:extLst>
              </a:tr>
              <a:tr h="611794">
                <a:tc>
                  <a:txBody>
                    <a:bodyPr/>
                    <a:lstStyle/>
                    <a:p>
                      <a:r>
                        <a:rPr lang="en-US"/>
                        <a:t>De Gruyter Brill</a:t>
                      </a:r>
                    </a:p>
                  </a:txBody>
                  <a:tcPr/>
                </a:tc>
                <a:tc>
                  <a:txBody>
                    <a:bodyPr/>
                    <a:lstStyle/>
                    <a:p>
                      <a:r>
                        <a:rPr lang="en-US"/>
                        <a:t>207,639</a:t>
                      </a:r>
                    </a:p>
                  </a:txBody>
                  <a:tcPr/>
                </a:tc>
                <a:extLst>
                  <a:ext uri="{0D108BD9-81ED-4DB2-BD59-A6C34878D82A}">
                    <a16:rowId xmlns:a16="http://schemas.microsoft.com/office/drawing/2014/main" val="3387725109"/>
                  </a:ext>
                </a:extLst>
              </a:tr>
              <a:tr h="611794">
                <a:tc>
                  <a:txBody>
                    <a:bodyPr/>
                    <a:lstStyle/>
                    <a:p>
                      <a:r>
                        <a:rPr lang="en-US"/>
                        <a:t>Sage</a:t>
                      </a:r>
                    </a:p>
                  </a:txBody>
                  <a:tcPr/>
                </a:tc>
                <a:tc>
                  <a:txBody>
                    <a:bodyPr/>
                    <a:lstStyle/>
                    <a:p>
                      <a:pPr lvl="0">
                        <a:buNone/>
                      </a:pPr>
                      <a:r>
                        <a:rPr lang="en-US" sz="1800" u="none" strike="noStrike" noProof="0"/>
                        <a:t>16,098</a:t>
                      </a:r>
                      <a:endParaRPr lang="en-US"/>
                    </a:p>
                  </a:txBody>
                  <a:tcPr/>
                </a:tc>
                <a:extLst>
                  <a:ext uri="{0D108BD9-81ED-4DB2-BD59-A6C34878D82A}">
                    <a16:rowId xmlns:a16="http://schemas.microsoft.com/office/drawing/2014/main" val="2640403752"/>
                  </a:ext>
                </a:extLst>
              </a:tr>
              <a:tr h="611794">
                <a:tc>
                  <a:txBody>
                    <a:bodyPr/>
                    <a:lstStyle/>
                    <a:p>
                      <a:r>
                        <a:rPr lang="en-US"/>
                        <a:t>Springer</a:t>
                      </a:r>
                    </a:p>
                  </a:txBody>
                  <a:tcPr/>
                </a:tc>
                <a:tc>
                  <a:txBody>
                    <a:bodyPr/>
                    <a:lstStyle/>
                    <a:p>
                      <a:pPr lvl="0">
                        <a:buNone/>
                      </a:pPr>
                      <a:r>
                        <a:rPr lang="en-US" sz="1800" u="none" strike="noStrike" noProof="0"/>
                        <a:t>21,712</a:t>
                      </a:r>
                      <a:endParaRPr lang="en-US"/>
                    </a:p>
                  </a:txBody>
                  <a:tcPr/>
                </a:tc>
                <a:extLst>
                  <a:ext uri="{0D108BD9-81ED-4DB2-BD59-A6C34878D82A}">
                    <a16:rowId xmlns:a16="http://schemas.microsoft.com/office/drawing/2014/main" val="522202936"/>
                  </a:ext>
                </a:extLst>
              </a:tr>
              <a:tr h="611794">
                <a:tc>
                  <a:txBody>
                    <a:bodyPr/>
                    <a:lstStyle/>
                    <a:p>
                      <a:r>
                        <a:rPr lang="en-US"/>
                        <a:t>TOTAL:</a:t>
                      </a:r>
                    </a:p>
                  </a:txBody>
                  <a:tcPr/>
                </a:tc>
                <a:tc>
                  <a:txBody>
                    <a:bodyPr/>
                    <a:lstStyle/>
                    <a:p>
                      <a:r>
                        <a:rPr lang="en-US"/>
                        <a:t>334,293</a:t>
                      </a:r>
                    </a:p>
                  </a:txBody>
                  <a:tcPr/>
                </a:tc>
                <a:extLst>
                  <a:ext uri="{0D108BD9-81ED-4DB2-BD59-A6C34878D82A}">
                    <a16:rowId xmlns:a16="http://schemas.microsoft.com/office/drawing/2014/main" val="4134264416"/>
                  </a:ext>
                </a:extLst>
              </a:tr>
            </a:tbl>
          </a:graphicData>
        </a:graphic>
      </p:graphicFrame>
    </p:spTree>
    <p:extLst>
      <p:ext uri="{BB962C8B-B14F-4D97-AF65-F5344CB8AC3E}">
        <p14:creationId xmlns:p14="http://schemas.microsoft.com/office/powerpoint/2010/main" val="182916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D93C2-B9AB-B1DC-CB8E-9694CB420F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F517F2-AF4B-5770-B451-99241DD86D0A}"/>
              </a:ext>
            </a:extLst>
          </p:cNvPr>
          <p:cNvSpPr>
            <a:spLocks noGrp="1"/>
          </p:cNvSpPr>
          <p:nvPr>
            <p:ph type="title"/>
          </p:nvPr>
        </p:nvSpPr>
        <p:spPr/>
        <p:txBody>
          <a:bodyPr/>
          <a:lstStyle/>
          <a:p>
            <a:r>
              <a:rPr lang="en-US" b="1">
                <a:latin typeface="Arial"/>
                <a:cs typeface="Arial"/>
              </a:rPr>
              <a:t>Reflecting licenses in Alma</a:t>
            </a:r>
          </a:p>
        </p:txBody>
      </p:sp>
      <p:sp>
        <p:nvSpPr>
          <p:cNvPr id="3" name="Content Placeholder 2">
            <a:extLst>
              <a:ext uri="{FF2B5EF4-FFF2-40B4-BE49-F238E27FC236}">
                <a16:creationId xmlns:a16="http://schemas.microsoft.com/office/drawing/2014/main" id="{C596EC86-AC5A-4504-70E6-9BBBF8E3E49C}"/>
              </a:ext>
            </a:extLst>
          </p:cNvPr>
          <p:cNvSpPr>
            <a:spLocks noGrp="1"/>
          </p:cNvSpPr>
          <p:nvPr>
            <p:ph idx="1"/>
          </p:nvPr>
        </p:nvSpPr>
        <p:spPr>
          <a:xfrm>
            <a:off x="838200" y="1748134"/>
            <a:ext cx="10713416" cy="4428829"/>
          </a:xfrm>
        </p:spPr>
        <p:txBody>
          <a:bodyPr vert="horz" lIns="91440" tIns="45720" rIns="91440" bIns="45720" rtlCol="0" anchor="t">
            <a:noAutofit/>
          </a:bodyPr>
          <a:lstStyle/>
          <a:p>
            <a:r>
              <a:rPr lang="en-US" sz="2400">
                <a:latin typeface="Arial"/>
                <a:cs typeface="Arial"/>
              </a:rPr>
              <a:t>ILL General: permitted/prohibited</a:t>
            </a:r>
          </a:p>
          <a:p>
            <a:r>
              <a:rPr lang="en-US" sz="2400">
                <a:latin typeface="Arial"/>
                <a:cs typeface="Arial"/>
              </a:rPr>
              <a:t>ILL Secure Electronic: permitted/prohibited</a:t>
            </a:r>
          </a:p>
          <a:p>
            <a:r>
              <a:rPr lang="en-US" sz="2400">
                <a:latin typeface="Arial"/>
                <a:cs typeface="Arial"/>
              </a:rPr>
              <a:t>ILL Electronic (email): permitted/prohibited</a:t>
            </a:r>
          </a:p>
          <a:p>
            <a:r>
              <a:rPr lang="en-US" sz="2400">
                <a:latin typeface="Arial"/>
                <a:cs typeface="Arial"/>
              </a:rPr>
              <a:t>Interlibrary loan note: free-text</a:t>
            </a:r>
          </a:p>
          <a:p>
            <a:pPr lvl="1">
              <a:buFont typeface="Courier New" panose="020B0604020202020204" pitchFamily="34" charset="0"/>
              <a:buChar char="o"/>
            </a:pPr>
            <a:r>
              <a:rPr lang="en-US">
                <a:latin typeface="Arial"/>
                <a:cs typeface="Arial"/>
              </a:rPr>
              <a:t>Ex. May only distribute in Canada; may only share 5% of overall work; "Full </a:t>
            </a:r>
            <a:r>
              <a:rPr lang="en-US" err="1">
                <a:latin typeface="Arial"/>
                <a:cs typeface="Arial"/>
              </a:rPr>
              <a:t>ebook</a:t>
            </a:r>
            <a:r>
              <a:rPr lang="en-US">
                <a:latin typeface="Arial"/>
                <a:cs typeface="Arial"/>
              </a:rPr>
              <a:t> ILL is permitted"</a:t>
            </a:r>
          </a:p>
          <a:p>
            <a:endParaRPr lang="en-US" sz="2400">
              <a:latin typeface="Arial"/>
              <a:cs typeface="Arial"/>
            </a:endParaRPr>
          </a:p>
          <a:p>
            <a:pPr marL="0" indent="0">
              <a:buNone/>
            </a:pPr>
            <a:r>
              <a:rPr lang="en-US" sz="2400" b="1" i="1">
                <a:latin typeface="Arial"/>
                <a:cs typeface="Arial"/>
              </a:rPr>
              <a:t>For your ILLs only… </a:t>
            </a:r>
            <a:r>
              <a:rPr lang="en-US" sz="2400">
                <a:latin typeface="Arial"/>
                <a:cs typeface="Arial"/>
              </a:rPr>
              <a:t>In Alma, license terms can be re-ordered, made visible/hidden to public view, and customized</a:t>
            </a:r>
          </a:p>
        </p:txBody>
      </p:sp>
    </p:spTree>
    <p:extLst>
      <p:ext uri="{BB962C8B-B14F-4D97-AF65-F5344CB8AC3E}">
        <p14:creationId xmlns:p14="http://schemas.microsoft.com/office/powerpoint/2010/main" val="162119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B93F5-B320-AE62-93D3-9FCF273F3669}"/>
              </a:ext>
            </a:extLst>
          </p:cNvPr>
          <p:cNvSpPr>
            <a:spLocks noGrp="1"/>
          </p:cNvSpPr>
          <p:nvPr>
            <p:ph type="title"/>
          </p:nvPr>
        </p:nvSpPr>
        <p:spPr/>
        <p:txBody>
          <a:bodyPr/>
          <a:lstStyle/>
          <a:p>
            <a:r>
              <a:rPr lang="en-US" b="1" dirty="0">
                <a:latin typeface="Arial"/>
                <a:cs typeface="Arial"/>
              </a:rPr>
              <a:t>From Alma to </a:t>
            </a:r>
            <a:r>
              <a:rPr lang="en-US" b="1" dirty="0" err="1">
                <a:latin typeface="Arial"/>
                <a:cs typeface="Arial"/>
              </a:rPr>
              <a:t>LibrarySearch</a:t>
            </a:r>
            <a:r>
              <a:rPr lang="en-US" b="1" dirty="0">
                <a:latin typeface="Arial"/>
                <a:cs typeface="Arial"/>
              </a:rPr>
              <a:t> (Primo)</a:t>
            </a:r>
          </a:p>
        </p:txBody>
      </p:sp>
      <p:pic>
        <p:nvPicPr>
          <p:cNvPr id="5" name="Content Placeholder 4" descr="A screenshot of Alma configurations.">
            <a:extLst>
              <a:ext uri="{FF2B5EF4-FFF2-40B4-BE49-F238E27FC236}">
                <a16:creationId xmlns:a16="http://schemas.microsoft.com/office/drawing/2014/main" id="{D5CEDC42-E702-973B-C048-1A4026F7917F}"/>
              </a:ext>
            </a:extLst>
          </p:cNvPr>
          <p:cNvPicPr>
            <a:picLocks noGrp="1" noChangeAspect="1"/>
          </p:cNvPicPr>
          <p:nvPr>
            <p:ph sz="half" idx="1"/>
          </p:nvPr>
        </p:nvPicPr>
        <p:blipFill>
          <a:blip r:embed="rId3"/>
          <a:stretch>
            <a:fillRect/>
          </a:stretch>
        </p:blipFill>
        <p:spPr>
          <a:xfrm>
            <a:off x="838200" y="2927374"/>
            <a:ext cx="5181600" cy="2147840"/>
          </a:xfrm>
          <a:prstGeom prst="rect">
            <a:avLst/>
          </a:prstGeom>
        </p:spPr>
      </p:pic>
      <p:pic>
        <p:nvPicPr>
          <p:cNvPr id="6" name="Content Placeholder 5" descr="A screenshot of License terms.">
            <a:extLst>
              <a:ext uri="{FF2B5EF4-FFF2-40B4-BE49-F238E27FC236}">
                <a16:creationId xmlns:a16="http://schemas.microsoft.com/office/drawing/2014/main" id="{E3D782D2-49AD-20BA-F3E1-5E15CE33FE7F}"/>
              </a:ext>
            </a:extLst>
          </p:cNvPr>
          <p:cNvPicPr>
            <a:picLocks noGrp="1" noChangeAspect="1"/>
          </p:cNvPicPr>
          <p:nvPr>
            <p:ph sz="half" idx="2"/>
          </p:nvPr>
        </p:nvPicPr>
        <p:blipFill>
          <a:blip r:embed="rId4"/>
          <a:stretch>
            <a:fillRect/>
          </a:stretch>
        </p:blipFill>
        <p:spPr>
          <a:xfrm>
            <a:off x="6262345" y="1825625"/>
            <a:ext cx="5001310" cy="4351338"/>
          </a:xfrm>
          <a:prstGeom prst="rect">
            <a:avLst/>
          </a:prstGeom>
        </p:spPr>
      </p:pic>
      <p:sp>
        <p:nvSpPr>
          <p:cNvPr id="3" name="Rectangle 2">
            <a:extLst>
              <a:ext uri="{FF2B5EF4-FFF2-40B4-BE49-F238E27FC236}">
                <a16:creationId xmlns:a16="http://schemas.microsoft.com/office/drawing/2014/main" id="{9CB23611-946A-1CF2-DA2A-07CA5EDBF22B}"/>
              </a:ext>
              <a:ext uri="{C183D7F6-B498-43B3-948B-1728B52AA6E4}">
                <adec:decorative xmlns:adec="http://schemas.microsoft.com/office/drawing/2017/decorative" val="1"/>
              </a:ext>
            </a:extLst>
          </p:cNvPr>
          <p:cNvSpPr/>
          <p:nvPr/>
        </p:nvSpPr>
        <p:spPr>
          <a:xfrm>
            <a:off x="6267275" y="5239615"/>
            <a:ext cx="4081689" cy="95528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3887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3F786-D729-BC2A-E962-8DE3CE2B78F8}"/>
              </a:ext>
            </a:extLst>
          </p:cNvPr>
          <p:cNvSpPr>
            <a:spLocks noGrp="1"/>
          </p:cNvSpPr>
          <p:nvPr>
            <p:ph type="title"/>
          </p:nvPr>
        </p:nvSpPr>
        <p:spPr/>
        <p:txBody>
          <a:bodyPr/>
          <a:lstStyle/>
          <a:p>
            <a:r>
              <a:rPr lang="en-US" b="1">
                <a:latin typeface="Arial"/>
                <a:cs typeface="Arial"/>
              </a:rPr>
              <a:t>Adding licenses to Alma</a:t>
            </a:r>
          </a:p>
        </p:txBody>
      </p:sp>
      <p:sp>
        <p:nvSpPr>
          <p:cNvPr id="3" name="Content Placeholder 2">
            <a:extLst>
              <a:ext uri="{FF2B5EF4-FFF2-40B4-BE49-F238E27FC236}">
                <a16:creationId xmlns:a16="http://schemas.microsoft.com/office/drawing/2014/main" id="{4309A528-7A73-9FAB-6F76-71CF55641C06}"/>
              </a:ext>
            </a:extLst>
          </p:cNvPr>
          <p:cNvSpPr>
            <a:spLocks noGrp="1"/>
          </p:cNvSpPr>
          <p:nvPr>
            <p:ph idx="1"/>
          </p:nvPr>
        </p:nvSpPr>
        <p:spPr/>
        <p:txBody>
          <a:bodyPr vert="horz" lIns="91440" tIns="45720" rIns="91440" bIns="45720" rtlCol="0" anchor="t">
            <a:normAutofit/>
          </a:bodyPr>
          <a:lstStyle/>
          <a:p>
            <a:r>
              <a:rPr lang="en-US">
                <a:latin typeface="Arial"/>
                <a:cs typeface="Arial"/>
              </a:rPr>
              <a:t>Internal license notes: </a:t>
            </a:r>
          </a:p>
          <a:p>
            <a:pPr lvl="1">
              <a:buFont typeface="Courier New" panose="020B0604020202020204" pitchFamily="34" charset="0"/>
              <a:buChar char="o"/>
            </a:pPr>
            <a:r>
              <a:rPr lang="en-US">
                <a:latin typeface="Arial"/>
                <a:cs typeface="Arial"/>
              </a:rPr>
              <a:t>Viewable to staff in Alma only; record whether license includes mention of Section 29 or 30 of Canadian Copyright Act</a:t>
            </a:r>
          </a:p>
          <a:p>
            <a:pPr lvl="1">
              <a:buFont typeface="Courier New" panose="020B0604020202020204" pitchFamily="34" charset="0"/>
              <a:buChar char="o"/>
            </a:pPr>
            <a:endParaRPr lang="en-US">
              <a:latin typeface="Arial"/>
              <a:cs typeface="Arial"/>
            </a:endParaRPr>
          </a:p>
          <a:p>
            <a:r>
              <a:rPr lang="en-US">
                <a:latin typeface="Arial"/>
                <a:cs typeface="Arial"/>
              </a:rPr>
              <a:t>Fair dealing clause:</a:t>
            </a:r>
          </a:p>
          <a:p>
            <a:pPr lvl="1">
              <a:buFont typeface="Courier New" panose="020B0604020202020204" pitchFamily="34" charset="0"/>
              <a:buChar char="o"/>
            </a:pPr>
            <a:r>
              <a:rPr lang="en-US">
                <a:latin typeface="Arial"/>
                <a:cs typeface="Arial"/>
              </a:rPr>
              <a:t>Viewable in public catalogue; record whether license explicitly mentions a copyright framework (Canada, United States, and/or international)</a:t>
            </a:r>
          </a:p>
        </p:txBody>
      </p:sp>
    </p:spTree>
    <p:extLst>
      <p:ext uri="{BB962C8B-B14F-4D97-AF65-F5344CB8AC3E}">
        <p14:creationId xmlns:p14="http://schemas.microsoft.com/office/powerpoint/2010/main" val="2695198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BA90-7B9E-4068-DFAA-1DE4DF4E33FE}"/>
              </a:ext>
            </a:extLst>
          </p:cNvPr>
          <p:cNvSpPr>
            <a:spLocks noGrp="1"/>
          </p:cNvSpPr>
          <p:nvPr>
            <p:ph type="title"/>
          </p:nvPr>
        </p:nvSpPr>
        <p:spPr/>
        <p:txBody>
          <a:bodyPr/>
          <a:lstStyle/>
          <a:p>
            <a:r>
              <a:rPr lang="en-US" b="1">
                <a:latin typeface="Arial"/>
                <a:cs typeface="Arial"/>
              </a:rPr>
              <a:t>Steps for adding licenses in Alma</a:t>
            </a:r>
          </a:p>
        </p:txBody>
      </p:sp>
      <p:sp>
        <p:nvSpPr>
          <p:cNvPr id="3" name="Content Placeholder 2">
            <a:extLst>
              <a:ext uri="{FF2B5EF4-FFF2-40B4-BE49-F238E27FC236}">
                <a16:creationId xmlns:a16="http://schemas.microsoft.com/office/drawing/2014/main" id="{1D5A94D3-8AB2-B52E-8BA3-F7FE9479FEBC}"/>
              </a:ext>
            </a:extLst>
          </p:cNvPr>
          <p:cNvSpPr>
            <a:spLocks noGrp="1"/>
          </p:cNvSpPr>
          <p:nvPr>
            <p:ph idx="1"/>
          </p:nvPr>
        </p:nvSpPr>
        <p:spPr>
          <a:xfrm>
            <a:off x="838200" y="1825625"/>
            <a:ext cx="10515600" cy="2403475"/>
          </a:xfrm>
        </p:spPr>
        <p:txBody>
          <a:bodyPr vert="horz" lIns="91440" tIns="45720" rIns="91440" bIns="45720" rtlCol="0" anchor="t">
            <a:normAutofit/>
          </a:bodyPr>
          <a:lstStyle/>
          <a:p>
            <a:pPr marL="514350" indent="-514350">
              <a:buAutoNum type="arabicPeriod"/>
            </a:pPr>
            <a:r>
              <a:rPr lang="en-US">
                <a:latin typeface="Arial"/>
                <a:cs typeface="Arial"/>
              </a:rPr>
              <a:t>License is added to our local coding sheet</a:t>
            </a:r>
          </a:p>
          <a:p>
            <a:pPr marL="514350" indent="-514350">
              <a:buAutoNum type="arabicPeriod"/>
            </a:pPr>
            <a:r>
              <a:rPr lang="en-US">
                <a:latin typeface="Arial"/>
                <a:cs typeface="Arial"/>
              </a:rPr>
              <a:t>License terms are added to Alma: either as new license OR updating existing license in Alma with new terms</a:t>
            </a:r>
          </a:p>
          <a:p>
            <a:pPr marL="514350" indent="-514350">
              <a:buAutoNum type="arabicPeriod"/>
            </a:pPr>
            <a:r>
              <a:rPr lang="en-US">
                <a:latin typeface="Arial"/>
                <a:cs typeface="Arial"/>
              </a:rPr>
              <a:t>Let Metadata colleagues know to assign license to electronic inventory</a:t>
            </a:r>
          </a:p>
        </p:txBody>
      </p:sp>
      <p:sp>
        <p:nvSpPr>
          <p:cNvPr id="4" name="Content Placeholder 2">
            <a:extLst>
              <a:ext uri="{FF2B5EF4-FFF2-40B4-BE49-F238E27FC236}">
                <a16:creationId xmlns:a16="http://schemas.microsoft.com/office/drawing/2014/main" id="{9D4FE38D-6092-41E5-25BB-449587334CBB}"/>
              </a:ext>
            </a:extLst>
          </p:cNvPr>
          <p:cNvSpPr txBox="1">
            <a:spLocks/>
          </p:cNvSpPr>
          <p:nvPr/>
        </p:nvSpPr>
        <p:spPr>
          <a:xfrm>
            <a:off x="838200" y="4364037"/>
            <a:ext cx="10515600" cy="196056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a:latin typeface="Arial"/>
                <a:cs typeface="Arial"/>
              </a:rPr>
              <a:t>You only license twice</a:t>
            </a:r>
            <a:r>
              <a:rPr lang="en-US" b="1">
                <a:latin typeface="Arial"/>
                <a:cs typeface="Arial"/>
              </a:rPr>
              <a:t>… create two licenses to manage conflicting ILL information</a:t>
            </a:r>
          </a:p>
          <a:p>
            <a:pPr marL="0" indent="0">
              <a:buNone/>
            </a:pPr>
            <a:r>
              <a:rPr lang="en-US">
                <a:latin typeface="Arial"/>
                <a:cs typeface="Arial"/>
              </a:rPr>
              <a:t>Some resources in a license may not ILL </a:t>
            </a:r>
            <a:r>
              <a:rPr lang="en-US" i="1">
                <a:latin typeface="Arial"/>
                <a:cs typeface="Arial"/>
              </a:rPr>
              <a:t>at all </a:t>
            </a:r>
            <a:r>
              <a:rPr lang="en-US">
                <a:latin typeface="Arial"/>
                <a:cs typeface="Arial"/>
              </a:rPr>
              <a:t>but all other licensed materials are full </a:t>
            </a:r>
            <a:r>
              <a:rPr lang="en-US" err="1">
                <a:latin typeface="Arial"/>
                <a:cs typeface="Arial"/>
              </a:rPr>
              <a:t>ebook</a:t>
            </a:r>
            <a:r>
              <a:rPr lang="en-US">
                <a:latin typeface="Arial"/>
                <a:cs typeface="Arial"/>
              </a:rPr>
              <a:t> ILL. Solution: create 2 licenses in Alma (1 pro-ILL, 1 anti-ILL).</a:t>
            </a:r>
          </a:p>
        </p:txBody>
      </p:sp>
    </p:spTree>
    <p:extLst>
      <p:ext uri="{BB962C8B-B14F-4D97-AF65-F5344CB8AC3E}">
        <p14:creationId xmlns:p14="http://schemas.microsoft.com/office/powerpoint/2010/main" val="3868617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TotalTime>
  <Words>794</Words>
  <Application>Microsoft Office PowerPoint</Application>
  <PresentationFormat>Widescreen</PresentationFormat>
  <Paragraphs>141</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Aptos Display</vt:lpstr>
      <vt:lpstr>Arial</vt:lpstr>
      <vt:lpstr>Arial,Sans-Serif</vt:lpstr>
      <vt:lpstr>Calibri</vt:lpstr>
      <vt:lpstr>Courier New</vt:lpstr>
      <vt:lpstr>Courier New,monospace</vt:lpstr>
      <vt:lpstr>office theme</vt:lpstr>
      <vt:lpstr>License to Lend</vt:lpstr>
      <vt:lpstr>Land acknowledgement</vt:lpstr>
      <vt:lpstr>The Plot</vt:lpstr>
      <vt:lpstr>Why e-book lending?</vt:lpstr>
      <vt:lpstr>Licensing ILL lending rights</vt:lpstr>
      <vt:lpstr>Reflecting licenses in Alma</vt:lpstr>
      <vt:lpstr>From Alma to LibrarySearch (Primo)</vt:lpstr>
      <vt:lpstr>Adding licenses to Alma</vt:lpstr>
      <vt:lpstr>Steps for adding licenses in Alma</vt:lpstr>
      <vt:lpstr>From Alma with Love</vt:lpstr>
      <vt:lpstr>Confirm your Alma settings </vt:lpstr>
      <vt:lpstr>Fulfilling requests… When we have an e-book:</vt:lpstr>
      <vt:lpstr>Lending Requests screenshots</vt:lpstr>
      <vt:lpstr>Resource sharing lending request example</vt:lpstr>
      <vt:lpstr>Lending requests screenshots (2)</vt:lpstr>
      <vt:lpstr>Download e-resource screenshot</vt:lpstr>
      <vt:lpstr>Fulfilling requests… When we have an e-book AND a print copy:</vt:lpstr>
      <vt:lpstr>Lending requests screenshots (3)</vt:lpstr>
      <vt:lpstr>Holdings screenshot</vt:lpstr>
      <vt:lpstr>Lending requests screenshots (4)</vt:lpstr>
      <vt:lpstr>Resource sharing lending request example (2)</vt:lpstr>
      <vt:lpstr>Lending requests screenshots (5)</vt:lpstr>
      <vt:lpstr>Download e-resource screenshot (2)</vt:lpstr>
      <vt:lpstr>Our lending numbers so far</vt:lpstr>
      <vt:lpstr>Challenges</vt:lpstr>
      <vt:lpstr>What's next?</vt:lpstr>
      <vt:lpstr>The End!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Katrina Fortner</dc:creator>
  <cp:lastModifiedBy>Katrina Fortner</cp:lastModifiedBy>
  <cp:revision>28</cp:revision>
  <dcterms:created xsi:type="dcterms:W3CDTF">2026-06-16T15:08:56Z</dcterms:created>
  <dcterms:modified xsi:type="dcterms:W3CDTF">2026-07-07T17:25:07Z</dcterms:modified>
</cp:coreProperties>
</file>