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63" r:id="rId4"/>
    <p:sldId id="284" r:id="rId5"/>
    <p:sldId id="280" r:id="rId6"/>
    <p:sldId id="282" r:id="rId7"/>
    <p:sldId id="268" r:id="rId8"/>
    <p:sldId id="276" r:id="rId9"/>
    <p:sldId id="277" r:id="rId10"/>
    <p:sldId id="283" r:id="rId11"/>
    <p:sldId id="271" r:id="rId12"/>
    <p:sldId id="273" r:id="rId13"/>
    <p:sldId id="27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608"/>
    <a:srgbClr val="000000"/>
    <a:srgbClr val="328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 autoAdjust="0"/>
    <p:restoredTop sz="76027"/>
  </p:normalViewPr>
  <p:slideViewPr>
    <p:cSldViewPr snapToGrid="0">
      <p:cViewPr varScale="1">
        <p:scale>
          <a:sx n="95" d="100"/>
          <a:sy n="95" d="100"/>
        </p:scale>
        <p:origin x="192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BD2A0-68CC-CE46-9203-D4B02AB5CCD2}" type="datetimeFigureOut">
              <a:rPr lang="en-US" smtClean="0"/>
              <a:t>6/26/26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ECF8E-D81F-5446-B1C8-6DFAE87D4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1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OCUL Collaborative Futures staff:</a:t>
            </a:r>
          </a:p>
          <a:p>
            <a:pPr marL="171450" indent="-17145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Anika Ervin-Ward - Assistant Director, Collaborative Initiatives</a:t>
            </a:r>
          </a:p>
          <a:p>
            <a:pPr marL="171450" indent="-17145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Nicole Morgan - Network Zone Collection Coordinator</a:t>
            </a:r>
          </a:p>
          <a:p>
            <a:pPr marL="171450" indent="-17145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Alex Fletcher - Omni Network Zone and Technology Specialist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Coordinating the </a:t>
            </a:r>
            <a:r>
              <a:rPr lang="en-US" b="1" dirty="0"/>
              <a:t>shared</a:t>
            </a:r>
            <a:r>
              <a:rPr lang="en-US" dirty="0"/>
              <a:t> library services platform = responding to member needs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teamwork is about supporting your team(s)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CF8E-D81F-5446-B1C8-6DFAE87D4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CF8E-D81F-5446-B1C8-6DFAE87D4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CF8E-D81F-5446-B1C8-6DFAE87D4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CF8E-D81F-5446-B1C8-6DFAE87D4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CF8E-D81F-5446-B1C8-6DFAE87D4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9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CF8E-D81F-5446-B1C8-6DFAE87D45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1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CF8E-D81F-5446-B1C8-6DFAE87D45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8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666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ACD3-3E56-4C08-5EA8-F1F5F5F9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D5432-F49D-F926-E7A0-E859E6D73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5D4D65-E4B8-6142-3EDA-3FDEB9BB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37943" r="56565" b="15281"/>
          <a:stretch/>
        </p:blipFill>
        <p:spPr>
          <a:xfrm>
            <a:off x="8051671" y="0"/>
            <a:ext cx="4140329" cy="6858000"/>
          </a:xfrm>
          <a:prstGeom prst="rect">
            <a:avLst/>
          </a:prstGeom>
        </p:spPr>
      </p:pic>
      <p:pic>
        <p:nvPicPr>
          <p:cNvPr id="14" name="Picture 13" descr="A white wordmark logo for the Ontario Council of University Libraries (OCUL)">
            <a:extLst>
              <a:ext uri="{FF2B5EF4-FFF2-40B4-BE49-F238E27FC236}">
                <a16:creationId xmlns:a16="http://schemas.microsoft.com/office/drawing/2014/main" id="{8B716423-A267-8B43-B459-EBD3229464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8" y="5929966"/>
            <a:ext cx="3596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3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7B2F35-D6E3-5641-25A9-7E4E9549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7525"/>
            <a:ext cx="4772025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43484-6C33-7B2D-D369-90BC5181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738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FF4D4-9592-612C-E655-8F9D2485A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91A76-3153-9AA1-5405-6F1CC23DF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1250"/>
            <a:ext cx="3932237" cy="34877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600"/>
              </a:spcAft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96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44C25-B58E-9A1D-3700-79FE2129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A98EE-0C91-455B-946C-407395A37CE5}" type="datetimeFigureOut">
              <a:rPr lang="en-CA" smtClean="0"/>
              <a:t>2026-06-25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6F834-DA2F-089E-DEF7-CB9333F7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69B14-D96C-8E78-F6CE-C742AE9F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46E454-30FD-49D5-8355-1D2BB6A9084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446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ACD3-3E56-4C08-5EA8-F1F5F5F9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D5432-F49D-F926-E7A0-E859E6D73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5D4D65-E4B8-6142-3EDA-3FDEB9BB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37943" r="56565" b="15281"/>
          <a:stretch/>
        </p:blipFill>
        <p:spPr>
          <a:xfrm>
            <a:off x="8051671" y="0"/>
            <a:ext cx="4140329" cy="6858000"/>
          </a:xfrm>
          <a:prstGeom prst="rect">
            <a:avLst/>
          </a:prstGeom>
        </p:spPr>
      </p:pic>
      <p:pic>
        <p:nvPicPr>
          <p:cNvPr id="5" name="Picture 4" descr="A green and black wordmark logo for the Ontario Council of University Libraries (OCUL)">
            <a:extLst>
              <a:ext uri="{FF2B5EF4-FFF2-40B4-BE49-F238E27FC236}">
                <a16:creationId xmlns:a16="http://schemas.microsoft.com/office/drawing/2014/main" id="{AD67A61E-0F74-228A-D5C6-E618010555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2" y="5960753"/>
            <a:ext cx="366882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D2F9A1-5CBD-FC62-BC94-429634986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37943" r="56565" b="15281"/>
          <a:stretch/>
        </p:blipFill>
        <p:spPr>
          <a:xfrm>
            <a:off x="8051671" y="0"/>
            <a:ext cx="414032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ED2F04-066E-5225-2356-B8B6D5828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28600" y="517525"/>
            <a:ext cx="11582400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BE4F3-0200-E48E-86A3-3A0574D7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48BF7-98D8-8B7A-63DF-EB30F6E300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60613"/>
            <a:ext cx="10515600" cy="3968750"/>
          </a:xfrm>
        </p:spPr>
        <p:txBody>
          <a:bodyPr/>
          <a:lstStyle>
            <a:lvl1pPr>
              <a:lnSpc>
                <a:spcPct val="150000"/>
              </a:lnSpc>
              <a:spcAft>
                <a:spcPts val="1200"/>
              </a:spcAft>
              <a:defRPr/>
            </a:lvl1pPr>
            <a:lvl2pPr>
              <a:lnSpc>
                <a:spcPct val="150000"/>
              </a:lnSpc>
              <a:spcAft>
                <a:spcPts val="1200"/>
              </a:spcAft>
              <a:defRPr/>
            </a:lvl2pPr>
            <a:lvl3pPr>
              <a:lnSpc>
                <a:spcPct val="150000"/>
              </a:lnSpc>
              <a:spcAft>
                <a:spcPts val="1200"/>
              </a:spcAft>
              <a:defRPr/>
            </a:lvl3pPr>
            <a:lvl4pPr>
              <a:lnSpc>
                <a:spcPct val="150000"/>
              </a:lnSpc>
              <a:spcAft>
                <a:spcPts val="1200"/>
              </a:spcAft>
              <a:defRPr/>
            </a:lvl4pPr>
            <a:lvl5pPr>
              <a:lnSpc>
                <a:spcPct val="15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 (28pt font size)</a:t>
            </a:r>
          </a:p>
          <a:p>
            <a:pPr lvl="1"/>
            <a:r>
              <a:rPr lang="en-US" dirty="0"/>
              <a:t>Second level (24pt font size)</a:t>
            </a:r>
          </a:p>
          <a:p>
            <a:pPr lvl="2"/>
            <a:r>
              <a:rPr lang="en-US" dirty="0"/>
              <a:t>Third level (20pt font size)</a:t>
            </a:r>
          </a:p>
          <a:p>
            <a:pPr lvl="3"/>
            <a:r>
              <a:rPr lang="en-US" dirty="0"/>
              <a:t>Fourth level (18pt font size)</a:t>
            </a:r>
          </a:p>
          <a:p>
            <a:pPr lvl="4"/>
            <a:r>
              <a:rPr lang="en-US" dirty="0"/>
              <a:t>Fifth level (18pt font size)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885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F6E8-8F92-57D9-C61D-5E26E36E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A16B-591B-674A-CBD9-5CD908278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wordmark logo for the Ontario Council of University Libraries (OCUL)">
            <a:extLst>
              <a:ext uri="{FF2B5EF4-FFF2-40B4-BE49-F238E27FC236}">
                <a16:creationId xmlns:a16="http://schemas.microsoft.com/office/drawing/2014/main" id="{B1C79B11-F884-FFA8-F86C-86B22CB8A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78" y="544271"/>
            <a:ext cx="2984672" cy="448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E3964-545D-337D-9A1D-F6B60C163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5" t="45194" r="29523" b="23192"/>
          <a:stretch/>
        </p:blipFill>
        <p:spPr>
          <a:xfrm rot="19845280">
            <a:off x="-551057" y="-1985067"/>
            <a:ext cx="4398141" cy="4635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F3138-EAEC-80CD-9B2E-D739AFE54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5" t="55328" r="41368" b="23192"/>
          <a:stretch/>
        </p:blipFill>
        <p:spPr>
          <a:xfrm rot="5400000">
            <a:off x="9572707" y="4238709"/>
            <a:ext cx="2089173" cy="31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3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F6E8-8F92-57D9-C61D-5E26E36E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A16B-591B-674A-CBD9-5CD908278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E3964-545D-337D-9A1D-F6B60C163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6">
                <a:lumMod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5" t="45194" r="29523" b="23192"/>
          <a:stretch/>
        </p:blipFill>
        <p:spPr>
          <a:xfrm rot="19845280">
            <a:off x="-551057" y="-1985067"/>
            <a:ext cx="4398141" cy="4635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F3138-EAEC-80CD-9B2E-D739AFE54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5" t="55328" r="41368" b="23192"/>
          <a:stretch/>
        </p:blipFill>
        <p:spPr>
          <a:xfrm rot="5400000">
            <a:off x="9572707" y="4238709"/>
            <a:ext cx="2089173" cy="3149409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44C24F9-FFB2-6291-36AA-CA5565F0DD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2" y="509388"/>
            <a:ext cx="288688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188EF8-4808-22A4-41B7-5DF7839E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7525"/>
            <a:ext cx="11353800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3AEA1-17F4-3D2C-76A2-1DDE1865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E6F2-C583-B438-2EFD-6799B0ABD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1875"/>
            <a:ext cx="5181600" cy="406082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02BBE-1501-E880-3C56-E55775DA9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1875"/>
            <a:ext cx="5181600" cy="406082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6C6F9D-9A55-B600-8370-EAC60F604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62200" r="58988" b="15281"/>
          <a:stretch/>
        </p:blipFill>
        <p:spPr>
          <a:xfrm rot="1315723">
            <a:off x="9521947" y="4278575"/>
            <a:ext cx="2937070" cy="330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9EF61C-035A-AED5-4FCB-13761F683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0"/>
            <a:ext cx="11582400" cy="1690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4CD62-D19C-F793-8B5C-277507D3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46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E91DC-F62F-3C39-485A-C27337080D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954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D9549-7054-009F-489A-5ABD1EAFA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6525"/>
            <a:ext cx="5157787" cy="368458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B44E1-7952-F049-4E0F-568056FA84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954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326B4-5AF3-07A1-5E81-BD5F6584F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6525"/>
            <a:ext cx="5183188" cy="368458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46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12AD56-28B2-0DF7-E5EB-B49690157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7525"/>
            <a:ext cx="11353800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57FD3-9EC8-18F4-2489-15C7F4F1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71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12AD56-28B2-0DF7-E5EB-B49690157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7525"/>
            <a:ext cx="11353800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57FD3-9EC8-18F4-2489-15C7F4F1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64215A-2EBE-82BA-E1AA-1B46D4249453}"/>
              </a:ext>
            </a:extLst>
          </p:cNvPr>
          <p:cNvCxnSpPr/>
          <p:nvPr userDrawn="1"/>
        </p:nvCxnSpPr>
        <p:spPr>
          <a:xfrm>
            <a:off x="1113034" y="4462880"/>
            <a:ext cx="9965932" cy="0"/>
          </a:xfrm>
          <a:prstGeom prst="line">
            <a:avLst/>
          </a:prstGeom>
          <a:ln w="276225">
            <a:solidFill>
              <a:schemeClr val="accent1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B10784-8DC5-A802-0C7C-D850237C1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8593" y="2815119"/>
            <a:ext cx="2454275" cy="1247502"/>
          </a:xfrm>
          <a:ln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346E36-0150-ABDB-4280-3954E37931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593" y="2270125"/>
            <a:ext cx="2454275" cy="473075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8C467D6-EEDF-6314-9FBF-37FA3485A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9649" y="5280127"/>
            <a:ext cx="2454275" cy="1247502"/>
          </a:xfrm>
          <a:ln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4F90C9A-0712-B1F2-7550-FF75A6F368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9649" y="4735133"/>
            <a:ext cx="2454275" cy="473075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DCA5E58-AE5F-3834-BE88-19B47F6A44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6905" y="2821923"/>
            <a:ext cx="2454275" cy="1247502"/>
          </a:xfrm>
          <a:ln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8D5BE34-425A-CC88-20A3-4C703C0370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6905" y="2276929"/>
            <a:ext cx="2454275" cy="473075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B9C2A9C-481D-DF85-FF0A-8CD66A7154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5488" y="2821923"/>
            <a:ext cx="2454275" cy="1247502"/>
          </a:xfrm>
          <a:ln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C1330E8-B70B-A307-1D2A-227C26DE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15488" y="2276929"/>
            <a:ext cx="2454275" cy="473075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E66F899-B55A-910E-4F8B-31D1DF1AA5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5393" y="5280127"/>
            <a:ext cx="2454275" cy="1247502"/>
          </a:xfrm>
          <a:ln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9E49C43F-7F6A-5C97-AE7D-927229B82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5393" y="4735133"/>
            <a:ext cx="2454275" cy="473075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MMM YYYY</a:t>
            </a:r>
          </a:p>
        </p:txBody>
      </p:sp>
    </p:spTree>
    <p:extLst>
      <p:ext uri="{BB962C8B-B14F-4D97-AF65-F5344CB8AC3E}">
        <p14:creationId xmlns:p14="http://schemas.microsoft.com/office/powerpoint/2010/main" val="169562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829F6-17CC-2988-D66D-50D35735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C93A4-2954-1AE9-47D0-A734F5C6A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62" r:id="rId9"/>
    <p:sldLayoutId id="2147483657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E73C66-286D-07D5-32C6-B97E9D90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423" y="1122363"/>
            <a:ext cx="11355572" cy="2387600"/>
          </a:xfrm>
        </p:spPr>
        <p:txBody>
          <a:bodyPr>
            <a:normAutofit fontScale="90000"/>
          </a:bodyPr>
          <a:lstStyle/>
          <a:p>
            <a:r>
              <a:rPr lang="en-CA" dirty="0"/>
              <a:t>Teamwork Makes the Dream Work: What's Happening with Collaborative Futures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F336D8-3A83-AA91-47AC-962CF0E66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102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Anika Ervin-Ward - Assistant Director, Collaborative Initiatives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Nicole Morgan - Network Zone Collection Coordinator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Alex Fletcher - Omni Network Zone and Technology Specialist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042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1799-7AED-8CC3-E5B5-396585D6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Sharing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81C34-7AA0-FB0B-1C9A-B738513E9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7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A434-B841-35FB-B871-DD6F14C2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Sharing Form – Then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1E35-7204-8051-8321-B3B447921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613"/>
            <a:ext cx="4986804" cy="3968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Release of new ILL form July 10, 2025 (a year ago!)</a:t>
            </a:r>
          </a:p>
          <a:p>
            <a:r>
              <a:rPr lang="en-US" dirty="0">
                <a:cs typeface="Arial"/>
              </a:rPr>
              <a:t>Work by Michael Walker, OCUL Co-op student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4A2E9-094A-A5D1-EF8C-3BCDC787F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772" y="1840675"/>
            <a:ext cx="5664640" cy="48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8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D9602-B3B6-72F2-7D80-AA825FC88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C2B487-9C09-8725-5B39-184A9A146268}"/>
              </a:ext>
            </a:extLst>
          </p:cNvPr>
          <p:cNvSpPr txBox="1"/>
          <p:nvPr/>
        </p:nvSpPr>
        <p:spPr>
          <a:xfrm>
            <a:off x="839390" y="6268641"/>
            <a:ext cx="46124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The new email form workflow</a:t>
            </a:r>
            <a:endParaRPr lang="en-US"/>
          </a:p>
        </p:txBody>
      </p:sp>
      <p:pic>
        <p:nvPicPr>
          <p:cNvPr id="5" name="Picture 4" descr="The new ILL email form workflow">
            <a:extLst>
              <a:ext uri="{FF2B5EF4-FFF2-40B4-BE49-F238E27FC236}">
                <a16:creationId xmlns:a16="http://schemas.microsoft.com/office/drawing/2014/main" id="{8401BCE9-00B2-5D81-024C-25F6B2333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4398238"/>
            <a:ext cx="10519560" cy="1871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81F30-F5D1-6353-C383-7C0A478BD23B}"/>
              </a:ext>
            </a:extLst>
          </p:cNvPr>
          <p:cNvSpPr txBox="1"/>
          <p:nvPr/>
        </p:nvSpPr>
        <p:spPr>
          <a:xfrm>
            <a:off x="839391" y="3905250"/>
            <a:ext cx="46124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The old email form workflow</a:t>
            </a:r>
            <a:endParaRPr lang="en-US"/>
          </a:p>
        </p:txBody>
      </p:sp>
      <p:pic>
        <p:nvPicPr>
          <p:cNvPr id="8" name="Picture 7" descr="The new ILL email form workflow">
            <a:extLst>
              <a:ext uri="{FF2B5EF4-FFF2-40B4-BE49-F238E27FC236}">
                <a16:creationId xmlns:a16="http://schemas.microsoft.com/office/drawing/2014/main" id="{5393AA57-4018-2B1A-D781-5094AFEAD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2070985"/>
            <a:ext cx="10513220" cy="1834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FA4854-50A5-41A0-87D7-CCD92700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Sharing – The Change</a:t>
            </a:r>
          </a:p>
        </p:txBody>
      </p:sp>
    </p:spTree>
    <p:extLst>
      <p:ext uri="{BB962C8B-B14F-4D97-AF65-F5344CB8AC3E}">
        <p14:creationId xmlns:p14="http://schemas.microsoft.com/office/powerpoint/2010/main" val="78390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F7092-5D16-3942-9A84-7F495F8F9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3AF1-2471-1B0E-AEED-6F3648A3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Sharing –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C762-F36C-8514-9F2C-9526B8F34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cs typeface="Arial"/>
              </a:rPr>
              <a:t>Some numbers:</a:t>
            </a:r>
          </a:p>
          <a:p>
            <a:r>
              <a:rPr lang="en-US">
                <a:cs typeface="Arial"/>
              </a:rPr>
              <a:t>450 email partners (100 ISO partners, mostly Alma)</a:t>
            </a:r>
          </a:p>
          <a:p>
            <a:r>
              <a:rPr lang="en-US">
                <a:cs typeface="Arial"/>
              </a:rPr>
              <a:t>4000 request form submissions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Under 200 via email (120 due to no partner record match)</a:t>
            </a:r>
            <a:endParaRPr lang="en-US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54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449B0E-535F-D2FE-486A-BF57B5C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37312"/>
          </a:xfrm>
        </p:spPr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54607-497E-B18C-4446-B950EB641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Sign up for OCUL news and announcements: </a:t>
            </a:r>
            <a:r>
              <a:rPr lang="en-CA" b="1" dirty="0"/>
              <a:t>ocul.on.ca/news-subscription</a:t>
            </a:r>
          </a:p>
          <a:p>
            <a:r>
              <a:rPr lang="en-CA" dirty="0"/>
              <a:t>Follow OCUL on LinkedIn and Bluesky</a:t>
            </a:r>
          </a:p>
        </p:txBody>
      </p:sp>
    </p:spTree>
    <p:extLst>
      <p:ext uri="{BB962C8B-B14F-4D97-AF65-F5344CB8AC3E}">
        <p14:creationId xmlns:p14="http://schemas.microsoft.com/office/powerpoint/2010/main" val="37045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A9CC-DC15-282A-C89A-C7E71101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Zone Collections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D4511-BA8E-D18B-484B-01F9616B2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C00D-2828-7E97-8DB3-35C571D8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a typeface="+mj-lt"/>
                <a:cs typeface="+mj-lt"/>
              </a:rPr>
              <a:t>Advancing NZERMWG Recommendations</a:t>
            </a:r>
            <a:endParaRPr lang="en-US" sz="40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4A7-9CE9-C7C9-AEEE-DFB5FC82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ea typeface="+mn-lt"/>
                <a:cs typeface="+mn-lt"/>
              </a:rPr>
              <a:t>Implement collection strategy</a:t>
            </a:r>
            <a:endParaRPr lang="en-CA"/>
          </a:p>
          <a:p>
            <a:r>
              <a:rPr lang="en-CA">
                <a:ea typeface="+mn-lt"/>
                <a:cs typeface="+mn-lt"/>
              </a:rPr>
              <a:t>Expand licenses</a:t>
            </a:r>
          </a:p>
          <a:p>
            <a:r>
              <a:rPr lang="en-CA">
                <a:ea typeface="+mn-lt"/>
                <a:cs typeface="+mn-lt"/>
              </a:rPr>
              <a:t>Transition maintenance to OCUL office</a:t>
            </a:r>
            <a:endParaRPr lang="en-CA">
              <a:cs typeface="Arial"/>
            </a:endParaRPr>
          </a:p>
          <a:p>
            <a:endParaRPr lang="en-CA"/>
          </a:p>
          <a:p>
            <a:endParaRPr lang="en-CA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40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AFE2-98C8-8C7E-1545-7FE806AF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Work Underway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D387-2157-0BBD-A25C-475301AB31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,Sans-Serif" panose="020B0604020202020204" pitchFamily="34" charset="0"/>
            </a:pPr>
            <a:r>
              <a:rPr lang="en-US" sz="2600">
                <a:cs typeface="Arial"/>
              </a:rPr>
              <a:t>Knowledge &amp; duties transfer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,Sans-Serif" panose="020B0604020202020204" pitchFamily="34" charset="0"/>
            </a:pPr>
            <a:r>
              <a:rPr lang="en-US" sz="2600">
                <a:cs typeface="Arial"/>
              </a:rPr>
              <a:t>Record cleanup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,Sans-Serif" panose="020B0604020202020204" pitchFamily="34" charset="0"/>
            </a:pPr>
            <a:r>
              <a:rPr lang="en-US" sz="2600">
                <a:cs typeface="Arial"/>
              </a:rPr>
              <a:t>Maintenance routines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0ED4C-5D1C-7220-9D42-0EF9592A6F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,Sans-Serif" panose="020B0604020202020204" pitchFamily="34" charset="0"/>
            </a:pPr>
            <a:r>
              <a:rPr lang="en-US" sz="2600">
                <a:cs typeface="Arial"/>
              </a:rPr>
              <a:t>Cross-team workflows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,Sans-Serif" panose="020B0604020202020204" pitchFamily="34" charset="0"/>
            </a:pPr>
            <a:r>
              <a:rPr lang="en-US" sz="2600">
                <a:cs typeface="Arial"/>
              </a:rPr>
              <a:t>Strategy development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,Sans-Serif" panose="020B0604020202020204" pitchFamily="34" charset="0"/>
            </a:pPr>
            <a:endParaRPr lang="en-US" sz="26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2600" b="1">
                <a:cs typeface="Arial"/>
              </a:rPr>
              <a:t>Next: Member consultations</a:t>
            </a:r>
            <a:endParaRPr lang="en-US">
              <a:cs typeface="Arial" panose="020B0604020202020204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CD0503-2636-FF48-8003-4E50F69D1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53293" y="3516299"/>
            <a:ext cx="428" cy="776941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7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5B099-8D79-2360-C826-80DD5A477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6646-BFF7-EE2C-1D9A-842AFA30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 Consultations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D61B-CA7A-F004-304B-00B3E6A1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>
                <a:cs typeface="Arial"/>
              </a:rPr>
              <a:t>Discuss cross-functional use cases for:</a:t>
            </a:r>
            <a:endParaRPr lang="en-US">
              <a:cs typeface="Arial" panose="020B0604020202020204"/>
            </a:endParaRPr>
          </a:p>
          <a:p>
            <a:pPr marL="457200" indent="-457200"/>
            <a:r>
              <a:rPr lang="en-CA">
                <a:cs typeface="Arial"/>
              </a:rPr>
              <a:t>Network Zone collections and licenses in Alma and Primo</a:t>
            </a:r>
            <a:endParaRPr lang="en-CA" sz="3200">
              <a:cs typeface="Arial"/>
            </a:endParaRPr>
          </a:p>
          <a:p>
            <a:pPr marL="457200" indent="-457200"/>
            <a:r>
              <a:rPr lang="en-CA">
                <a:cs typeface="Arial"/>
              </a:rPr>
              <a:t>Info about consortial licenses</a:t>
            </a:r>
          </a:p>
          <a:p>
            <a:endParaRPr lang="en-CA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35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4E62-DB06-109B-4B86-5C3B9BBA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and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8258D-B440-2370-DDBA-19BB5A1E6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7615-6439-AD09-CD78-03CD1DC5A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3B32-F645-A4AC-86E3-EB9848BC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Assessment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720CD-D0C1-4EC5-9210-53DD90E4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1875"/>
            <a:ext cx="10515600" cy="4060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Onboarding and Training Working Group needs assessment</a:t>
            </a:r>
          </a:p>
          <a:p>
            <a:pPr marL="0" indent="0">
              <a:buNone/>
            </a:pPr>
            <a:r>
              <a:rPr lang="en-US" dirty="0"/>
              <a:t>Key findings:</a:t>
            </a:r>
          </a:p>
          <a:p>
            <a:pPr lvl="1"/>
            <a:r>
              <a:rPr lang="en-US" dirty="0"/>
              <a:t>Inconsistent onboarding</a:t>
            </a:r>
          </a:p>
          <a:p>
            <a:pPr lvl="1"/>
            <a:r>
              <a:rPr lang="en-US" dirty="0"/>
              <a:t>Lack of central trusted documentation</a:t>
            </a:r>
          </a:p>
          <a:p>
            <a:pPr lvl="1"/>
            <a:r>
              <a:rPr lang="en-US" dirty="0"/>
              <a:t>Public and role-based documentation preferred </a:t>
            </a:r>
          </a:p>
          <a:p>
            <a:pPr lvl="1"/>
            <a:r>
              <a:rPr lang="en-US" dirty="0"/>
              <a:t>Step-by-step and scalable for different user levels</a:t>
            </a:r>
          </a:p>
        </p:txBody>
      </p:sp>
    </p:spTree>
    <p:extLst>
      <p:ext uri="{BB962C8B-B14F-4D97-AF65-F5344CB8AC3E}">
        <p14:creationId xmlns:p14="http://schemas.microsoft.com/office/powerpoint/2010/main" val="25009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E85A-7B6D-22A2-0208-66F161E1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Documentation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33C9-6144-8976-4461-E5B79170F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492"/>
            <a:ext cx="10515600" cy="42528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Supporting work within Alma and Primo </a:t>
            </a:r>
            <a:r>
              <a:rPr lang="en-US" b="1" dirty="0"/>
              <a:t>in the OCUL context.</a:t>
            </a:r>
          </a:p>
          <a:p>
            <a:r>
              <a:rPr lang="en-US" dirty="0"/>
              <a:t>High level intro to Omni and our shared Library Services Platform. </a:t>
            </a:r>
          </a:p>
          <a:p>
            <a:r>
              <a:rPr lang="en-US" dirty="0"/>
              <a:t>Functional area content.</a:t>
            </a:r>
          </a:p>
          <a:p>
            <a:r>
              <a:rPr lang="en-US" dirty="0"/>
              <a:t>Policies, best practice, configuration and issue reporting.</a:t>
            </a:r>
          </a:p>
          <a:p>
            <a:r>
              <a:rPr lang="en-US" dirty="0"/>
              <a:t>Point to existing Ex Libris resource.</a:t>
            </a:r>
          </a:p>
          <a:p>
            <a:pPr lvl="0"/>
            <a:r>
              <a:rPr lang="en-US" dirty="0"/>
              <a:t>Housed in </a:t>
            </a:r>
            <a:r>
              <a:rPr lang="en-US" dirty="0" err="1"/>
              <a:t>SPOTdocs</a:t>
            </a:r>
            <a:r>
              <a:rPr lang="en-US" dirty="0"/>
              <a:t> and open to the public.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0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D904-079E-96D5-71DD-14683D58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17FA7-9145-9F32-D969-42C1987F5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01875"/>
            <a:ext cx="6827875" cy="40608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Working Group Members</a:t>
            </a:r>
          </a:p>
          <a:p>
            <a:r>
              <a:rPr lang="en-US" dirty="0"/>
              <a:t>Courtney Bremer (University of Waterloo)</a:t>
            </a:r>
          </a:p>
          <a:p>
            <a:r>
              <a:rPr lang="en-US" dirty="0"/>
              <a:t>Kaley Fallis (University of Guelph)</a:t>
            </a:r>
          </a:p>
          <a:p>
            <a:r>
              <a:rPr lang="en-US" dirty="0"/>
              <a:t>Lisl Schoner-Saunders (Algoma University)</a:t>
            </a:r>
          </a:p>
          <a:p>
            <a:r>
              <a:rPr lang="en-US" dirty="0"/>
              <a:t>Amber Allen (University of Guelph)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D5CE-E673-0E6C-D6A7-92826422B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9478" y="2301875"/>
            <a:ext cx="3294321" cy="40608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OCUL Staff</a:t>
            </a:r>
          </a:p>
          <a:p>
            <a:r>
              <a:rPr lang="en-US" dirty="0"/>
              <a:t>Alex Fletcher</a:t>
            </a:r>
          </a:p>
          <a:p>
            <a:r>
              <a:rPr lang="en-US" dirty="0"/>
              <a:t>Katrina Fortner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CUL THEME - 2025">
      <a:dk1>
        <a:srgbClr val="333333"/>
      </a:dk1>
      <a:lt1>
        <a:srgbClr val="FFFFFF"/>
      </a:lt1>
      <a:dk2>
        <a:srgbClr val="066608"/>
      </a:dk2>
      <a:lt2>
        <a:srgbClr val="FFFFFF"/>
      </a:lt2>
      <a:accent1>
        <a:srgbClr val="8A2F58"/>
      </a:accent1>
      <a:accent2>
        <a:srgbClr val="CAF55F"/>
      </a:accent2>
      <a:accent3>
        <a:srgbClr val="2E7159"/>
      </a:accent3>
      <a:accent4>
        <a:srgbClr val="066608"/>
      </a:accent4>
      <a:accent5>
        <a:srgbClr val="333333"/>
      </a:accent5>
      <a:accent6>
        <a:srgbClr val="D8D8D8"/>
      </a:accent6>
      <a:hlink>
        <a:srgbClr val="066608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E7EED0D-19CD-4104-97EE-E4224EED3BA1}" vid="{AE8A9F94-0980-40EF-8DEF-70E6A285F7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10142</TotalTime>
  <Words>378</Words>
  <Application>Microsoft Macintosh PowerPoint</Application>
  <PresentationFormat>Widescreen</PresentationFormat>
  <Paragraphs>76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Arial,Sans-Serif</vt:lpstr>
      <vt:lpstr>Courier New</vt:lpstr>
      <vt:lpstr>Office Theme</vt:lpstr>
      <vt:lpstr>Teamwork Makes the Dream Work: What's Happening with Collaborative Futures</vt:lpstr>
      <vt:lpstr>Network Zone Collections</vt:lpstr>
      <vt:lpstr>Advancing NZERMWG Recommendations</vt:lpstr>
      <vt:lpstr>Work Underway</vt:lpstr>
      <vt:lpstr>Member Consultations</vt:lpstr>
      <vt:lpstr>Onboarding and Training</vt:lpstr>
      <vt:lpstr>Needs Assessment</vt:lpstr>
      <vt:lpstr>Building the Documentation Hub</vt:lpstr>
      <vt:lpstr>The Team</vt:lpstr>
      <vt:lpstr>Resource Sharing</vt:lpstr>
      <vt:lpstr>Resource Sharing Form – Then</vt:lpstr>
      <vt:lpstr>Resource Sharing – The Change</vt:lpstr>
      <vt:lpstr>Resource Sharing – Now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Anika Ervin-Ward</dc:creator>
  <cp:lastModifiedBy>Anika Ervin-Ward</cp:lastModifiedBy>
  <cp:revision>3</cp:revision>
  <dcterms:created xsi:type="dcterms:W3CDTF">2026-06-25T13:48:33Z</dcterms:created>
  <dcterms:modified xsi:type="dcterms:W3CDTF">2026-07-02T14:51:04Z</dcterms:modified>
</cp:coreProperties>
</file>